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2"/>
  </p:notesMasterIdLst>
  <p:sldIdLst>
    <p:sldId id="278" r:id="rId2"/>
    <p:sldId id="281" r:id="rId3"/>
    <p:sldId id="286" r:id="rId4"/>
    <p:sldId id="516" r:id="rId5"/>
    <p:sldId id="348" r:id="rId6"/>
    <p:sldId id="352" r:id="rId7"/>
    <p:sldId id="354" r:id="rId8"/>
    <p:sldId id="355" r:id="rId9"/>
    <p:sldId id="446" r:id="rId10"/>
    <p:sldId id="447" r:id="rId11"/>
    <p:sldId id="449" r:id="rId12"/>
    <p:sldId id="390" r:id="rId13"/>
    <p:sldId id="389" r:id="rId14"/>
    <p:sldId id="392" r:id="rId15"/>
    <p:sldId id="393" r:id="rId16"/>
    <p:sldId id="395" r:id="rId17"/>
    <p:sldId id="518" r:id="rId18"/>
    <p:sldId id="519" r:id="rId19"/>
    <p:sldId id="521" r:id="rId20"/>
    <p:sldId id="520" r:id="rId21"/>
    <p:sldId id="349" r:id="rId22"/>
    <p:sldId id="405" r:id="rId23"/>
    <p:sldId id="398" r:id="rId24"/>
    <p:sldId id="400" r:id="rId25"/>
    <p:sldId id="402" r:id="rId26"/>
    <p:sldId id="403" r:id="rId27"/>
    <p:sldId id="404" r:id="rId28"/>
    <p:sldId id="406" r:id="rId29"/>
    <p:sldId id="407" r:id="rId30"/>
    <p:sldId id="350" r:id="rId31"/>
    <p:sldId id="522" r:id="rId32"/>
    <p:sldId id="523" r:id="rId33"/>
    <p:sldId id="451" r:id="rId34"/>
    <p:sldId id="452" r:id="rId35"/>
    <p:sldId id="454" r:id="rId36"/>
    <p:sldId id="455" r:id="rId37"/>
    <p:sldId id="351" r:id="rId38"/>
    <p:sldId id="456" r:id="rId39"/>
    <p:sldId id="512" r:id="rId40"/>
    <p:sldId id="458" r:id="rId41"/>
    <p:sldId id="459" r:id="rId42"/>
    <p:sldId id="460" r:id="rId43"/>
    <p:sldId id="462" r:id="rId44"/>
    <p:sldId id="463" r:id="rId45"/>
    <p:sldId id="464" r:id="rId46"/>
    <p:sldId id="465" r:id="rId47"/>
    <p:sldId id="466" r:id="rId48"/>
    <p:sldId id="514" r:id="rId49"/>
    <p:sldId id="517" r:id="rId50"/>
    <p:sldId id="515" r:id="rId5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74AD"/>
    <a:srgbClr val="3498DB"/>
    <a:srgbClr val="0084D2"/>
    <a:srgbClr val="EFF9FF"/>
    <a:srgbClr val="D5FDD7"/>
    <a:srgbClr val="69A35B"/>
    <a:srgbClr val="1AA3AA"/>
    <a:srgbClr val="4472C4"/>
    <a:srgbClr val="2D9ADA"/>
    <a:srgbClr val="4587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2021/3/19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6110" y="5515610"/>
            <a:ext cx="6485890" cy="1342390"/>
          </a:xfrm>
          <a:prstGeom prst="rect">
            <a:avLst/>
          </a:prstGeom>
        </p:spPr>
      </p:pic>
      <p:pic>
        <p:nvPicPr>
          <p:cNvPr id="7" name="图片 6" descr="数字峰会logo3"/>
          <p:cNvPicPr>
            <a:picLocks noChangeAspect="1"/>
          </p:cNvPicPr>
          <p:nvPr userDrawn="1"/>
        </p:nvPicPr>
        <p:blipFill>
          <a:blip r:embed="rId3"/>
          <a:stretch>
            <a:fillRect/>
          </a:stretch>
        </p:blipFill>
        <p:spPr>
          <a:xfrm>
            <a:off x="9632950" y="194310"/>
            <a:ext cx="2199640" cy="73088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a:xfrm>
            <a:off x="838200" y="1825625"/>
            <a:ext cx="10515600" cy="43513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p:spPr>
        <p:txBody>
          <a:bodyPr/>
          <a:lstStyle/>
          <a:p>
            <a:fld id="{5FB38917-B7BA-42F2-8B0A-83BEEDD2EADA}" type="datetimeFigureOut">
              <a:rPr lang="zh-CN" altLang="en-US" smtClean="0"/>
              <a:t>2021/3/19</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35543FF5-7129-4D6E-BEA9-2E17BDF26BF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p:spPr>
        <p:txBody>
          <a:bodyPr/>
          <a:lstStyle/>
          <a:p>
            <a:fld id="{5FB38917-B7BA-42F2-8B0A-83BEEDD2EADA}" type="datetimeFigureOut">
              <a:rPr lang="zh-CN" altLang="en-US" smtClean="0"/>
              <a:t>2021/3/19</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35543FF5-7129-4D6E-BEA9-2E17BDF26BF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内容占位符 2"/>
          <p:cNvSpPr>
            <a:spLocks noGrp="1"/>
          </p:cNvSpPr>
          <p:nvPr>
            <p:ph idx="1" hasCustomPrompt="1"/>
          </p:nvPr>
        </p:nvSpPr>
        <p:spPr>
          <a:xfrm>
            <a:off x="838200" y="1825625"/>
            <a:ext cx="10515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p:spPr>
        <p:txBody>
          <a:bodyPr/>
          <a:lstStyle/>
          <a:p>
            <a:fld id="{5FB38917-B7BA-42F2-8B0A-83BEEDD2EADA}" type="datetimeFigureOut">
              <a:rPr lang="zh-CN" altLang="en-US" smtClean="0"/>
              <a:t>2021/3/19</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35543FF5-7129-4D6E-BEA9-2E17BDF26BF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a:xfrm>
            <a:off x="838200" y="6356350"/>
            <a:ext cx="2743200" cy="365125"/>
          </a:xfrm>
        </p:spPr>
        <p:txBody>
          <a:bodyPr/>
          <a:lstStyle/>
          <a:p>
            <a:fld id="{5FB38917-B7BA-42F2-8B0A-83BEEDD2EADA}" type="datetimeFigureOut">
              <a:rPr lang="zh-CN" altLang="en-US" smtClean="0"/>
              <a:t>2021/3/19</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35543FF5-7129-4D6E-BEA9-2E17BDF26BF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p:spPr>
        <p:txBody>
          <a:bodyPr/>
          <a:lstStyle/>
          <a:p>
            <a:fld id="{5FB38917-B7BA-42F2-8B0A-83BEEDD2EADA}" type="datetimeFigureOut">
              <a:rPr lang="zh-CN" altLang="en-US" smtClean="0"/>
              <a:t>2021/3/19</a:t>
            </a:fld>
            <a:endParaRPr lang="zh-CN" altLang="en-US"/>
          </a:p>
        </p:txBody>
      </p:sp>
      <p:sp>
        <p:nvSpPr>
          <p:cNvPr id="6" name="页脚占位符 5"/>
          <p:cNvSpPr>
            <a:spLocks noGrp="1"/>
          </p:cNvSpPr>
          <p:nvPr>
            <p:ph type="ftr" sz="quarter" idx="11"/>
          </p:nvPr>
        </p:nvSpPr>
        <p:spPr>
          <a:xfrm>
            <a:off x="4038600" y="6356350"/>
            <a:ext cx="4114800" cy="365125"/>
          </a:xfr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p:spPr>
        <p:txBody>
          <a:bodyPr/>
          <a:lstStyle/>
          <a:p>
            <a:fld id="{35543FF5-7129-4D6E-BEA9-2E17BDF26BF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p:spPr>
        <p:txBody>
          <a:bodyPr/>
          <a:lstStyle/>
          <a:p>
            <a:fld id="{5FB38917-B7BA-42F2-8B0A-83BEEDD2EADA}" type="datetimeFigureOut">
              <a:rPr lang="zh-CN" altLang="en-US" smtClean="0"/>
              <a:t>2021/3/19</a:t>
            </a:fld>
            <a:endParaRPr lang="zh-CN" altLang="en-US"/>
          </a:p>
        </p:txBody>
      </p:sp>
      <p:sp>
        <p:nvSpPr>
          <p:cNvPr id="8" name="页脚占位符 7"/>
          <p:cNvSpPr>
            <a:spLocks noGrp="1"/>
          </p:cNvSpPr>
          <p:nvPr>
            <p:ph type="ftr" sz="quarter" idx="11"/>
          </p:nvPr>
        </p:nvSpPr>
        <p:spPr>
          <a:xfrm>
            <a:off x="4038600" y="6356350"/>
            <a:ext cx="4114800" cy="365125"/>
          </a:xfr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p:spPr>
        <p:txBody>
          <a:bodyPr/>
          <a:lstStyle/>
          <a:p>
            <a:fld id="{35543FF5-7129-4D6E-BEA9-2E17BDF26BF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p>
            <a:fld id="{5FB38917-B7BA-42F2-8B0A-83BEEDD2EADA}" type="datetimeFigureOut">
              <a:rPr lang="zh-CN" altLang="en-US" smtClean="0"/>
              <a:t>2021/3/19</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35543FF5-7129-4D6E-BEA9-2E17BDF26BF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5FB38917-B7BA-42F2-8B0A-83BEEDD2EADA}" type="datetimeFigureOut">
              <a:rPr lang="zh-CN" altLang="en-US" smtClean="0"/>
              <a:t>2021/3/19</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35543FF5-7129-4D6E-BEA9-2E17BDF26BF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p:spPr>
        <p:txBody>
          <a:bodyPr/>
          <a:lstStyle/>
          <a:p>
            <a:fld id="{5FB38917-B7BA-42F2-8B0A-83BEEDD2EADA}" type="datetimeFigureOut">
              <a:rPr lang="zh-CN" altLang="en-US" smtClean="0"/>
              <a:t>2021/3/19</a:t>
            </a:fld>
            <a:endParaRPr lang="zh-CN" altLang="en-US"/>
          </a:p>
        </p:txBody>
      </p:sp>
      <p:sp>
        <p:nvSpPr>
          <p:cNvPr id="6" name="页脚占位符 5"/>
          <p:cNvSpPr>
            <a:spLocks noGrp="1"/>
          </p:cNvSpPr>
          <p:nvPr>
            <p:ph type="ftr" sz="quarter" idx="11"/>
          </p:nvPr>
        </p:nvSpPr>
        <p:spPr>
          <a:xfrm>
            <a:off x="4038600" y="6356350"/>
            <a:ext cx="4114800" cy="365125"/>
          </a:xfr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p:spPr>
        <p:txBody>
          <a:bodyPr/>
          <a:lstStyle/>
          <a:p>
            <a:fld id="{35543FF5-7129-4D6E-BEA9-2E17BDF26BF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p:spPr>
        <p:txBody>
          <a:bodyPr/>
          <a:lstStyle/>
          <a:p>
            <a:fld id="{5FB38917-B7BA-42F2-8B0A-83BEEDD2EADA}" type="datetimeFigureOut">
              <a:rPr lang="zh-CN" altLang="en-US" smtClean="0"/>
              <a:t>2021/3/19</a:t>
            </a:fld>
            <a:endParaRPr lang="zh-CN" altLang="en-US"/>
          </a:p>
        </p:txBody>
      </p:sp>
      <p:sp>
        <p:nvSpPr>
          <p:cNvPr id="6" name="页脚占位符 5"/>
          <p:cNvSpPr>
            <a:spLocks noGrp="1"/>
          </p:cNvSpPr>
          <p:nvPr>
            <p:ph type="ftr" sz="quarter" idx="11"/>
          </p:nvPr>
        </p:nvSpPr>
        <p:spPr>
          <a:xfrm>
            <a:off x="4038600" y="6356350"/>
            <a:ext cx="4114800" cy="365125"/>
          </a:xfr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p:spPr>
        <p:txBody>
          <a:bodyPr/>
          <a:lstStyle/>
          <a:p>
            <a:fld id="{35543FF5-7129-4D6E-BEA9-2E17BDF26BF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tags" Target="../tags/tag21.xml"/><Relationship Id="rId7" Type="http://schemas.openxmlformats.org/officeDocument/2006/relationships/slideLayout" Target="../slideLayouts/slideLayout1.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8.xml"/><Relationship Id="rId1" Type="http://schemas.openxmlformats.org/officeDocument/2006/relationships/tags" Target="../tags/tag27.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22.xml.rels><?xml version="1.0" encoding="UTF-8" standalone="yes"?>
<Relationships xmlns="http://schemas.openxmlformats.org/package/2006/relationships"><Relationship Id="rId8" Type="http://schemas.openxmlformats.org/officeDocument/2006/relationships/tags" Target="../tags/tag37.xml"/><Relationship Id="rId13" Type="http://schemas.openxmlformats.org/officeDocument/2006/relationships/slideLayout" Target="../slideLayouts/slideLayout1.xml"/><Relationship Id="rId3" Type="http://schemas.openxmlformats.org/officeDocument/2006/relationships/tags" Target="../tags/tag32.xml"/><Relationship Id="rId7" Type="http://schemas.openxmlformats.org/officeDocument/2006/relationships/tags" Target="../tags/tag36.xml"/><Relationship Id="rId12" Type="http://schemas.openxmlformats.org/officeDocument/2006/relationships/tags" Target="../tags/tag41.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tags" Target="../tags/tag35.xml"/><Relationship Id="rId11" Type="http://schemas.openxmlformats.org/officeDocument/2006/relationships/tags" Target="../tags/tag40.xml"/><Relationship Id="rId5" Type="http://schemas.openxmlformats.org/officeDocument/2006/relationships/tags" Target="../tags/tag34.xml"/><Relationship Id="rId10" Type="http://schemas.openxmlformats.org/officeDocument/2006/relationships/tags" Target="../tags/tag39.xml"/><Relationship Id="rId4" Type="http://schemas.openxmlformats.org/officeDocument/2006/relationships/tags" Target="../tags/tag33.xml"/><Relationship Id="rId9" Type="http://schemas.openxmlformats.org/officeDocument/2006/relationships/tags" Target="../tags/tag3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1.xml"/><Relationship Id="rId1" Type="http://schemas.openxmlformats.org/officeDocument/2006/relationships/tags" Target="../tags/tag4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3.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33.xml.rels><?xml version="1.0" encoding="UTF-8" standalone="yes"?>
<Relationships xmlns="http://schemas.openxmlformats.org/package/2006/relationships"><Relationship Id="rId8" Type="http://schemas.openxmlformats.org/officeDocument/2006/relationships/tags" Target="../tags/tag52.xml"/><Relationship Id="rId13" Type="http://schemas.openxmlformats.org/officeDocument/2006/relationships/tags" Target="../tags/tag57.xml"/><Relationship Id="rId18" Type="http://schemas.openxmlformats.org/officeDocument/2006/relationships/tags" Target="../tags/tag62.xml"/><Relationship Id="rId3" Type="http://schemas.openxmlformats.org/officeDocument/2006/relationships/tags" Target="../tags/tag47.xml"/><Relationship Id="rId21" Type="http://schemas.openxmlformats.org/officeDocument/2006/relationships/tags" Target="../tags/tag65.xml"/><Relationship Id="rId7" Type="http://schemas.openxmlformats.org/officeDocument/2006/relationships/tags" Target="../tags/tag51.xml"/><Relationship Id="rId12" Type="http://schemas.openxmlformats.org/officeDocument/2006/relationships/tags" Target="../tags/tag56.xml"/><Relationship Id="rId17" Type="http://schemas.openxmlformats.org/officeDocument/2006/relationships/tags" Target="../tags/tag61.xml"/><Relationship Id="rId2" Type="http://schemas.openxmlformats.org/officeDocument/2006/relationships/tags" Target="../tags/tag46.xml"/><Relationship Id="rId16" Type="http://schemas.openxmlformats.org/officeDocument/2006/relationships/tags" Target="../tags/tag60.xml"/><Relationship Id="rId20" Type="http://schemas.openxmlformats.org/officeDocument/2006/relationships/tags" Target="../tags/tag64.xml"/><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tags" Target="../tags/tag55.xml"/><Relationship Id="rId5" Type="http://schemas.openxmlformats.org/officeDocument/2006/relationships/tags" Target="../tags/tag49.xml"/><Relationship Id="rId15" Type="http://schemas.openxmlformats.org/officeDocument/2006/relationships/tags" Target="../tags/tag59.xml"/><Relationship Id="rId23" Type="http://schemas.openxmlformats.org/officeDocument/2006/relationships/slideLayout" Target="../slideLayouts/slideLayout1.xml"/><Relationship Id="rId10" Type="http://schemas.openxmlformats.org/officeDocument/2006/relationships/tags" Target="../tags/tag54.xml"/><Relationship Id="rId19" Type="http://schemas.openxmlformats.org/officeDocument/2006/relationships/tags" Target="../tags/tag63.xml"/><Relationship Id="rId4" Type="http://schemas.openxmlformats.org/officeDocument/2006/relationships/tags" Target="../tags/tag48.xml"/><Relationship Id="rId9" Type="http://schemas.openxmlformats.org/officeDocument/2006/relationships/tags" Target="../tags/tag53.xml"/><Relationship Id="rId14" Type="http://schemas.openxmlformats.org/officeDocument/2006/relationships/tags" Target="../tags/tag58.xml"/><Relationship Id="rId22" Type="http://schemas.openxmlformats.org/officeDocument/2006/relationships/tags" Target="../tags/tag66.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1.xml"/><Relationship Id="rId1" Type="http://schemas.openxmlformats.org/officeDocument/2006/relationships/tags" Target="../tags/tag67.xml"/></Relationships>
</file>

<file path=ppt/slides/_rels/slide3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70.xml"/><Relationship Id="rId7" Type="http://schemas.openxmlformats.org/officeDocument/2006/relationships/slideLayout" Target="../slideLayouts/slideLayout1.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image" Target="../media/image40.svg"/><Relationship Id="rId5" Type="http://schemas.openxmlformats.org/officeDocument/2006/relationships/tags" Target="../tags/tag72.xml"/><Relationship Id="rId10" Type="http://schemas.openxmlformats.org/officeDocument/2006/relationships/image" Target="../media/image39.png"/><Relationship Id="rId4" Type="http://schemas.openxmlformats.org/officeDocument/2006/relationships/tags" Target="../tags/tag71.xml"/><Relationship Id="rId9" Type="http://schemas.openxmlformats.org/officeDocument/2006/relationships/image" Target="../media/image38.svg"/></Relationships>
</file>

<file path=ppt/slides/_rels/slide39.xml.rels><?xml version="1.0" encoding="UTF-8" standalone="yes"?>
<Relationships xmlns="http://schemas.openxmlformats.org/package/2006/relationships"><Relationship Id="rId8" Type="http://schemas.openxmlformats.org/officeDocument/2006/relationships/tags" Target="../tags/tag81.xml"/><Relationship Id="rId13" Type="http://schemas.openxmlformats.org/officeDocument/2006/relationships/tags" Target="../tags/tag86.xml"/><Relationship Id="rId3" Type="http://schemas.openxmlformats.org/officeDocument/2006/relationships/tags" Target="../tags/tag76.xml"/><Relationship Id="rId7" Type="http://schemas.openxmlformats.org/officeDocument/2006/relationships/tags" Target="../tags/tag80.xml"/><Relationship Id="rId12" Type="http://schemas.openxmlformats.org/officeDocument/2006/relationships/tags" Target="../tags/tag85.xml"/><Relationship Id="rId2" Type="http://schemas.openxmlformats.org/officeDocument/2006/relationships/tags" Target="../tags/tag75.xml"/><Relationship Id="rId16" Type="http://schemas.openxmlformats.org/officeDocument/2006/relationships/slideLayout" Target="../slideLayouts/slideLayout1.xml"/><Relationship Id="rId1" Type="http://schemas.openxmlformats.org/officeDocument/2006/relationships/tags" Target="../tags/tag74.xml"/><Relationship Id="rId6" Type="http://schemas.openxmlformats.org/officeDocument/2006/relationships/tags" Target="../tags/tag79.xml"/><Relationship Id="rId11" Type="http://schemas.openxmlformats.org/officeDocument/2006/relationships/tags" Target="../tags/tag84.xml"/><Relationship Id="rId5" Type="http://schemas.openxmlformats.org/officeDocument/2006/relationships/tags" Target="../tags/tag78.xml"/><Relationship Id="rId15" Type="http://schemas.openxmlformats.org/officeDocument/2006/relationships/tags" Target="../tags/tag88.xml"/><Relationship Id="rId10" Type="http://schemas.openxmlformats.org/officeDocument/2006/relationships/tags" Target="../tags/tag83.xml"/><Relationship Id="rId4" Type="http://schemas.openxmlformats.org/officeDocument/2006/relationships/tags" Target="../tags/tag77.xml"/><Relationship Id="rId9" Type="http://schemas.openxmlformats.org/officeDocument/2006/relationships/tags" Target="../tags/tag82.xml"/><Relationship Id="rId14" Type="http://schemas.openxmlformats.org/officeDocument/2006/relationships/tags" Target="../tags/tag87.xml"/></Relationships>
</file>

<file path=ppt/slides/_rels/slide4.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slideLayout" Target="../slideLayouts/slideLayout1.xml"/><Relationship Id="rId2" Type="http://schemas.openxmlformats.org/officeDocument/2006/relationships/tags" Target="../tags/tag3.xml"/><Relationship Id="rId16" Type="http://schemas.openxmlformats.org/officeDocument/2006/relationships/tags" Target="../tags/tag17.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tags" Target="../tags/tag96.xml"/><Relationship Id="rId3" Type="http://schemas.openxmlformats.org/officeDocument/2006/relationships/tags" Target="../tags/tag91.xml"/><Relationship Id="rId7" Type="http://schemas.openxmlformats.org/officeDocument/2006/relationships/tags" Target="../tags/tag95.xml"/><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tags" Target="../tags/tag94.xml"/><Relationship Id="rId5" Type="http://schemas.openxmlformats.org/officeDocument/2006/relationships/tags" Target="../tags/tag93.xml"/><Relationship Id="rId10" Type="http://schemas.openxmlformats.org/officeDocument/2006/relationships/slideLayout" Target="../slideLayouts/slideLayout1.xml"/><Relationship Id="rId4" Type="http://schemas.openxmlformats.org/officeDocument/2006/relationships/tags" Target="../tags/tag92.xml"/><Relationship Id="rId9" Type="http://schemas.openxmlformats.org/officeDocument/2006/relationships/tags" Target="../tags/tag97.xml"/></Relationships>
</file>

<file path=ppt/slides/_rels/slide48.xml.rels><?xml version="1.0" encoding="UTF-8" standalone="yes"?>
<Relationships xmlns="http://schemas.openxmlformats.org/package/2006/relationships"><Relationship Id="rId3" Type="http://schemas.openxmlformats.org/officeDocument/2006/relationships/tags" Target="../tags/tag100.xml"/><Relationship Id="rId7" Type="http://schemas.openxmlformats.org/officeDocument/2006/relationships/slideLayout" Target="../slideLayouts/slideLayout1.xml"/><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s>
</file>

<file path=ppt/slides/_rels/slide4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1.xml"/><Relationship Id="rId1" Type="http://schemas.openxmlformats.org/officeDocument/2006/relationships/tags" Target="../tags/tag104.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1.xml"/><Relationship Id="rId1" Type="http://schemas.openxmlformats.org/officeDocument/2006/relationships/tags" Target="../tags/tag18.xml"/></Relationships>
</file>

<file path=ppt/slides/_rels/slide5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71"/>
          <p:cNvPicPr>
            <a:picLocks noChangeAspect="1"/>
          </p:cNvPicPr>
          <p:nvPr/>
        </p:nvPicPr>
        <p:blipFill>
          <a:blip r:embed="rId3"/>
          <a:stretch>
            <a:fillRect/>
          </a:stretch>
        </p:blipFill>
        <p:spPr>
          <a:xfrm>
            <a:off x="0" y="0"/>
            <a:ext cx="12192000" cy="6858000"/>
          </a:xfrm>
          <a:prstGeom prst="rect">
            <a:avLst/>
          </a:prstGeom>
        </p:spPr>
      </p:pic>
      <p:sp>
        <p:nvSpPr>
          <p:cNvPr id="4" name="文本框 3"/>
          <p:cNvSpPr txBox="1"/>
          <p:nvPr/>
        </p:nvSpPr>
        <p:spPr>
          <a:xfrm>
            <a:off x="1241425" y="3145790"/>
            <a:ext cx="9709785" cy="860425"/>
          </a:xfrm>
          <a:prstGeom prst="rect">
            <a:avLst/>
          </a:prstGeom>
          <a:noFill/>
        </p:spPr>
        <p:txBody>
          <a:bodyPr wrap="square" rtlCol="0">
            <a:spAutoFit/>
          </a:bodyPr>
          <a:lstStyle/>
          <a:p>
            <a:r>
              <a:rPr lang="zh-CN" altLang="en-US" sz="5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早高峰共享单车潮汐点的群智优化</a:t>
            </a:r>
          </a:p>
        </p:txBody>
      </p:sp>
      <p:sp>
        <p:nvSpPr>
          <p:cNvPr id="8" name="文本框 7"/>
          <p:cNvSpPr txBox="1"/>
          <p:nvPr/>
        </p:nvSpPr>
        <p:spPr>
          <a:xfrm>
            <a:off x="3828415" y="5954395"/>
            <a:ext cx="4242435" cy="39878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参赛编号：</a:t>
            </a:r>
            <a:r>
              <a:rPr 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CS-GXDC-0288</a:t>
            </a:r>
            <a:endParaRPr lang="en-US"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6" name="图片 5" descr="2021-logo"/>
          <p:cNvPicPr>
            <a:picLocks noChangeAspect="1"/>
          </p:cNvPicPr>
          <p:nvPr/>
        </p:nvPicPr>
        <p:blipFill>
          <a:blip r:embed="rId4"/>
          <a:stretch>
            <a:fillRect/>
          </a:stretch>
        </p:blipFill>
        <p:spPr>
          <a:xfrm>
            <a:off x="1836103" y="996315"/>
            <a:ext cx="8519795" cy="88455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24790" y="277495"/>
            <a:ext cx="5008880" cy="583565"/>
          </a:xfrm>
          <a:prstGeom prst="rect">
            <a:avLst/>
          </a:prstGeom>
          <a:noFill/>
        </p:spPr>
        <p:txBody>
          <a:bodyPr wrap="square" rtlCol="0">
            <a:spAutoFit/>
          </a:bodyPr>
          <a:lstStyle/>
          <a:p>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赛题分析</a:t>
            </a:r>
            <a:r>
              <a:rPr lang="en-US" altLang="zh-CN"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a:t>
            </a:r>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数据分析</a:t>
            </a:r>
          </a:p>
        </p:txBody>
      </p:sp>
      <p:sp>
        <p:nvSpPr>
          <p:cNvPr id="2" name="矩形 1"/>
          <p:cNvSpPr/>
          <p:nvPr/>
        </p:nvSpPr>
        <p:spPr>
          <a:xfrm>
            <a:off x="0" y="261620"/>
            <a:ext cx="133985" cy="623570"/>
          </a:xfrm>
          <a:prstGeom prst="rect">
            <a:avLst/>
          </a:prstGeom>
          <a:gradFill>
            <a:gsLst>
              <a:gs pos="0">
                <a:srgbClr val="00A0E9"/>
              </a:gs>
              <a:gs pos="100000">
                <a:srgbClr val="007FC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单圆角矩形 12"/>
          <p:cNvSpPr/>
          <p:nvPr/>
        </p:nvSpPr>
        <p:spPr>
          <a:xfrm>
            <a:off x="635577" y="1285210"/>
            <a:ext cx="10150673" cy="4857568"/>
          </a:xfrm>
          <a:prstGeom prst="round1Rect">
            <a:avLst>
              <a:gd name="adj" fmla="val 0"/>
            </a:avLst>
          </a:prstGeom>
          <a:solidFill>
            <a:srgbClr val="EFF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dirty="0">
              <a:solidFill>
                <a:schemeClr val="tx1">
                  <a:lumMod val="85000"/>
                  <a:lumOff val="15000"/>
                </a:schemeClr>
              </a:solidFill>
            </a:endParaRPr>
          </a:p>
        </p:txBody>
      </p:sp>
      <p:grpSp>
        <p:nvGrpSpPr>
          <p:cNvPr id="9" name="组合 8"/>
          <p:cNvGrpSpPr/>
          <p:nvPr/>
        </p:nvGrpSpPr>
        <p:grpSpPr>
          <a:xfrm>
            <a:off x="961390" y="1285240"/>
            <a:ext cx="9824720" cy="737235"/>
            <a:chOff x="1514" y="2024"/>
            <a:chExt cx="15472" cy="1161"/>
          </a:xfrm>
        </p:grpSpPr>
        <p:sp>
          <p:nvSpPr>
            <p:cNvPr id="5" name="文本框 4"/>
            <p:cNvSpPr txBox="1"/>
            <p:nvPr/>
          </p:nvSpPr>
          <p:spPr>
            <a:xfrm>
              <a:off x="1623" y="2024"/>
              <a:ext cx="15363" cy="1161"/>
            </a:xfrm>
            <a:prstGeom prst="rect">
              <a:avLst/>
            </a:prstGeom>
            <a:noFill/>
          </p:spPr>
          <p:txBody>
            <a:bodyPr wrap="square" rtlCol="0">
              <a:spAutoFit/>
            </a:bodyPr>
            <a:lstStyle>
              <a:defPPr>
                <a:defRPr lang="en-US"/>
              </a:defPPr>
              <a:lvl1pPr algn="ctr" defTabSz="457200">
                <a:lnSpc>
                  <a:spcPct val="130000"/>
                </a:lnSpc>
                <a:defRPr kumimoji="1" sz="2000">
                  <a:solidFill>
                    <a:schemeClr val="tx1">
                      <a:lumMod val="85000"/>
                      <a:lumOff val="15000"/>
                    </a:schemeClr>
                  </a:solidFill>
                  <a:latin typeface="微软雅黑" panose="020B0503020204020204" pitchFamily="34" charset="-122"/>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pPr algn="l">
                <a:lnSpc>
                  <a:spcPct val="150000"/>
                </a:lnSpc>
              </a:pPr>
              <a:r>
                <a:rPr lang="en-US" altLang="zh-CN" sz="2800" b="1" dirty="0">
                  <a:solidFill>
                    <a:srgbClr val="0084D2"/>
                  </a:solidFill>
                  <a:cs typeface="微软雅黑" panose="020B0503020204020204" pitchFamily="34" charset="-122"/>
                </a:rPr>
                <a:t> </a:t>
              </a:r>
              <a:r>
                <a:rPr lang="zh-CN" altLang="en-US" sz="2800" b="1">
                  <a:solidFill>
                    <a:srgbClr val="0084D2"/>
                  </a:solidFill>
                  <a:cs typeface="微软雅黑" panose="020B0503020204020204" pitchFamily="34" charset="-122"/>
                  <a:sym typeface="+mn-ea"/>
                </a:rPr>
                <a:t>使用geohash对共享单车订单的最近停车围栏查找进行优化</a:t>
              </a:r>
              <a:endParaRPr lang="zh-CN" altLang="zh-CN" sz="2800" b="1" dirty="0">
                <a:solidFill>
                  <a:srgbClr val="0084D2"/>
                </a:solidFill>
                <a:cs typeface="微软雅黑" panose="020B0503020204020204" pitchFamily="34" charset="-122"/>
              </a:endParaRPr>
            </a:p>
          </p:txBody>
        </p:sp>
        <p:sp>
          <p:nvSpPr>
            <p:cNvPr id="6" name="等腰三角形 5"/>
            <p:cNvSpPr/>
            <p:nvPr/>
          </p:nvSpPr>
          <p:spPr>
            <a:xfrm rot="5400000">
              <a:off x="1478" y="2592"/>
              <a:ext cx="390" cy="318"/>
            </a:xfrm>
            <a:prstGeom prst="triangle">
              <a:avLst/>
            </a:prstGeom>
            <a:solidFill>
              <a:srgbClr val="008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961390" y="1987550"/>
            <a:ext cx="9769475" cy="922020"/>
          </a:xfrm>
          <a:prstGeom prst="rect">
            <a:avLst/>
          </a:prstGeom>
          <a:noFill/>
        </p:spPr>
        <p:txBody>
          <a:bodyPr wrap="square" rtlCol="0">
            <a:spAutoFit/>
          </a:bodyPr>
          <a:lstStyle/>
          <a:p>
            <a:pPr>
              <a:lnSpc>
                <a:spcPct val="150000"/>
              </a:lnSpc>
            </a:pPr>
            <a:r>
              <a:rPr lang="en-US" altLang="zh-CN" sz="180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80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为了避免</a:t>
            </a:r>
            <a:r>
              <a:rPr lang="en-US" altLang="zh-CN" sz="180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geohash</a:t>
            </a:r>
            <a:r>
              <a:rPr lang="zh-CN" altLang="en-US" sz="180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的</a:t>
            </a:r>
            <a:r>
              <a:rPr lang="zh-CN" altLang="en-US" sz="1800" b="1">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边缘问题</a:t>
            </a:r>
            <a:r>
              <a:rPr lang="zh-CN" altLang="en-US" sz="180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：将a识别为离base最近的点，而非c点，对于每一个围栏四边形顶点都将其</a:t>
            </a:r>
            <a:r>
              <a:rPr lang="zh-CN" altLang="en-US" sz="1800" b="1">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本身编码和相邻的8个编码</a:t>
            </a:r>
            <a:r>
              <a:rPr lang="zh-CN" altLang="en-US" sz="180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加入计算过程。</a:t>
            </a:r>
          </a:p>
        </p:txBody>
      </p:sp>
      <p:grpSp>
        <p:nvGrpSpPr>
          <p:cNvPr id="14" name="组合 13"/>
          <p:cNvGrpSpPr/>
          <p:nvPr/>
        </p:nvGrpSpPr>
        <p:grpSpPr>
          <a:xfrm>
            <a:off x="2237740" y="2827655"/>
            <a:ext cx="7242175" cy="3200400"/>
            <a:chOff x="3824" y="4463"/>
            <a:chExt cx="11405" cy="5040"/>
          </a:xfrm>
        </p:grpSpPr>
        <p:pic>
          <p:nvPicPr>
            <p:cNvPr id="7" name="Picture 1"/>
            <p:cNvPicPr>
              <a:picLocks noChangeAspect="1"/>
            </p:cNvPicPr>
            <p:nvPr/>
          </p:nvPicPr>
          <p:blipFill>
            <a:blip r:embed="rId2">
              <a:clrChange>
                <a:clrFrom>
                  <a:srgbClr val="FFFFFF">
                    <a:alpha val="100000"/>
                  </a:srgbClr>
                </a:clrFrom>
                <a:clrTo>
                  <a:srgbClr val="FFFFFF">
                    <a:alpha val="100000"/>
                    <a:alpha val="0"/>
                  </a:srgbClr>
                </a:clrTo>
              </a:clrChange>
            </a:blip>
            <a:srcRect t="21859" r="2495" b="6129"/>
            <a:stretch>
              <a:fillRect/>
            </a:stretch>
          </p:blipFill>
          <p:spPr>
            <a:xfrm>
              <a:off x="3824" y="5636"/>
              <a:ext cx="4418" cy="2028"/>
            </a:xfrm>
            <a:prstGeom prst="rect">
              <a:avLst/>
            </a:prstGeom>
            <a:ln>
              <a:noFill/>
            </a:ln>
          </p:spPr>
        </p:pic>
        <p:pic>
          <p:nvPicPr>
            <p:cNvPr id="8" name="图片 7" descr="未标题-1"/>
            <p:cNvPicPr>
              <a:picLocks noChangeAspect="1"/>
            </p:cNvPicPr>
            <p:nvPr/>
          </p:nvPicPr>
          <p:blipFill>
            <a:blip r:embed="rId3"/>
            <a:stretch>
              <a:fillRect/>
            </a:stretch>
          </p:blipFill>
          <p:spPr>
            <a:xfrm>
              <a:off x="10189" y="4463"/>
              <a:ext cx="5040" cy="5040"/>
            </a:xfrm>
            <a:prstGeom prst="rect">
              <a:avLst/>
            </a:prstGeom>
          </p:spPr>
        </p:pic>
        <p:sp>
          <p:nvSpPr>
            <p:cNvPr id="13" name="右箭头 12"/>
            <p:cNvSpPr/>
            <p:nvPr/>
          </p:nvSpPr>
          <p:spPr>
            <a:xfrm>
              <a:off x="8891" y="6370"/>
              <a:ext cx="630" cy="430"/>
            </a:xfrm>
            <a:prstGeom prst="rightArrow">
              <a:avLst/>
            </a:prstGeom>
            <a:solidFill>
              <a:srgbClr val="EFF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24790" y="277495"/>
            <a:ext cx="5008880" cy="583565"/>
          </a:xfrm>
          <a:prstGeom prst="rect">
            <a:avLst/>
          </a:prstGeom>
          <a:noFill/>
        </p:spPr>
        <p:txBody>
          <a:bodyPr wrap="square" rtlCol="0">
            <a:spAutoFit/>
          </a:bodyPr>
          <a:lstStyle/>
          <a:p>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赛题分析</a:t>
            </a:r>
            <a:r>
              <a:rPr lang="en-US" altLang="zh-CN"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a:t>
            </a:r>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数据分析</a:t>
            </a:r>
          </a:p>
        </p:txBody>
      </p:sp>
      <p:sp>
        <p:nvSpPr>
          <p:cNvPr id="2" name="矩形 1"/>
          <p:cNvSpPr/>
          <p:nvPr/>
        </p:nvSpPr>
        <p:spPr>
          <a:xfrm>
            <a:off x="0" y="261620"/>
            <a:ext cx="133985" cy="623570"/>
          </a:xfrm>
          <a:prstGeom prst="rect">
            <a:avLst/>
          </a:prstGeom>
          <a:gradFill>
            <a:gsLst>
              <a:gs pos="0">
                <a:srgbClr val="00A0E9"/>
              </a:gs>
              <a:gs pos="100000">
                <a:srgbClr val="007FC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单圆角矩形 12"/>
          <p:cNvSpPr/>
          <p:nvPr/>
        </p:nvSpPr>
        <p:spPr>
          <a:xfrm>
            <a:off x="635577" y="1285210"/>
            <a:ext cx="10150673" cy="4857568"/>
          </a:xfrm>
          <a:prstGeom prst="round1Rect">
            <a:avLst>
              <a:gd name="adj" fmla="val 0"/>
            </a:avLst>
          </a:prstGeom>
          <a:solidFill>
            <a:srgbClr val="EFF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dirty="0">
              <a:solidFill>
                <a:schemeClr val="tx1">
                  <a:lumMod val="85000"/>
                  <a:lumOff val="15000"/>
                </a:schemeClr>
              </a:solidFill>
            </a:endParaRPr>
          </a:p>
        </p:txBody>
      </p:sp>
      <p:grpSp>
        <p:nvGrpSpPr>
          <p:cNvPr id="9" name="组合 8"/>
          <p:cNvGrpSpPr/>
          <p:nvPr/>
        </p:nvGrpSpPr>
        <p:grpSpPr>
          <a:xfrm>
            <a:off x="961390" y="1285240"/>
            <a:ext cx="9824720" cy="737235"/>
            <a:chOff x="1514" y="2024"/>
            <a:chExt cx="15472" cy="1161"/>
          </a:xfrm>
        </p:grpSpPr>
        <p:sp>
          <p:nvSpPr>
            <p:cNvPr id="5" name="文本框 4"/>
            <p:cNvSpPr txBox="1"/>
            <p:nvPr/>
          </p:nvSpPr>
          <p:spPr>
            <a:xfrm>
              <a:off x="1623" y="2024"/>
              <a:ext cx="15363" cy="1161"/>
            </a:xfrm>
            <a:prstGeom prst="rect">
              <a:avLst/>
            </a:prstGeom>
            <a:noFill/>
          </p:spPr>
          <p:txBody>
            <a:bodyPr wrap="square" rtlCol="0">
              <a:spAutoFit/>
            </a:bodyPr>
            <a:lstStyle>
              <a:defPPr>
                <a:defRPr lang="en-US"/>
              </a:defPPr>
              <a:lvl1pPr algn="ctr" defTabSz="457200">
                <a:lnSpc>
                  <a:spcPct val="130000"/>
                </a:lnSpc>
                <a:defRPr kumimoji="1" sz="2000">
                  <a:solidFill>
                    <a:schemeClr val="tx1">
                      <a:lumMod val="85000"/>
                      <a:lumOff val="15000"/>
                    </a:schemeClr>
                  </a:solidFill>
                  <a:latin typeface="微软雅黑" panose="020B0503020204020204" pitchFamily="34" charset="-122"/>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pPr algn="l">
                <a:lnSpc>
                  <a:spcPct val="150000"/>
                </a:lnSpc>
              </a:pPr>
              <a:r>
                <a:rPr lang="en-US" altLang="zh-CN" sz="2800" b="1" dirty="0">
                  <a:solidFill>
                    <a:srgbClr val="0084D2"/>
                  </a:solidFill>
                  <a:cs typeface="微软雅黑" panose="020B0503020204020204" pitchFamily="34" charset="-122"/>
                </a:rPr>
                <a:t> </a:t>
              </a:r>
              <a:r>
                <a:rPr lang="zh-CN" altLang="en-US" sz="2800" b="1">
                  <a:solidFill>
                    <a:srgbClr val="0084D2"/>
                  </a:solidFill>
                  <a:cs typeface="微软雅黑" panose="020B0503020204020204" pitchFamily="34" charset="-122"/>
                  <a:sym typeface="+mn-ea"/>
                </a:rPr>
                <a:t>使用geohash对共享单车订单的最近停车围栏查找进行优化</a:t>
              </a:r>
              <a:endParaRPr lang="zh-CN" altLang="zh-CN" sz="2800" b="1" dirty="0">
                <a:solidFill>
                  <a:srgbClr val="0084D2"/>
                </a:solidFill>
                <a:cs typeface="微软雅黑" panose="020B0503020204020204" pitchFamily="34" charset="-122"/>
              </a:endParaRPr>
            </a:p>
          </p:txBody>
        </p:sp>
        <p:sp>
          <p:nvSpPr>
            <p:cNvPr id="6" name="等腰三角形 5"/>
            <p:cNvSpPr/>
            <p:nvPr/>
          </p:nvSpPr>
          <p:spPr>
            <a:xfrm rot="5400000">
              <a:off x="1478" y="2592"/>
              <a:ext cx="390" cy="318"/>
            </a:xfrm>
            <a:prstGeom prst="triangle">
              <a:avLst/>
            </a:prstGeom>
            <a:solidFill>
              <a:srgbClr val="008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custDataLst>
              <p:tags r:id="rId1"/>
            </p:custDataLst>
          </p:nvPr>
        </p:nvSpPr>
        <p:spPr>
          <a:xfrm>
            <a:off x="940435" y="3293745"/>
            <a:ext cx="2454275" cy="1329055"/>
          </a:xfrm>
          <a:prstGeom prst="rect">
            <a:avLst/>
          </a:prstGeom>
          <a:noFill/>
        </p:spPr>
        <p:txBody>
          <a:bodyPr wrap="square" rtlCol="0" anchor="ctr" anchorCtr="0">
            <a:normAutofit/>
          </a:bodyPr>
          <a:lstStyle/>
          <a:p>
            <a:pPr algn="r">
              <a:lnSpc>
                <a:spcPct val="150000"/>
              </a:lnSpc>
              <a:buClrTx/>
              <a:buSzTx/>
              <a:buFontTx/>
            </a:pPr>
            <a:r>
              <a:rPr lang="en-US" altLang="zh-CN" sz="180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1.每一个</a:t>
            </a:r>
            <a:r>
              <a:rPr lang="en-US" altLang="zh-CN" sz="1800" b="1">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自行车</a:t>
            </a:r>
            <a:r>
              <a:rPr lang="en-US" altLang="zh-CN" sz="180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订单对应的geohash编码。</a:t>
            </a:r>
          </a:p>
        </p:txBody>
      </p:sp>
      <p:sp>
        <p:nvSpPr>
          <p:cNvPr id="17" name="文本框 16"/>
          <p:cNvSpPr txBox="1"/>
          <p:nvPr>
            <p:custDataLst>
              <p:tags r:id="rId2"/>
            </p:custDataLst>
          </p:nvPr>
        </p:nvSpPr>
        <p:spPr>
          <a:xfrm>
            <a:off x="7360285" y="3108960"/>
            <a:ext cx="3547745" cy="1698625"/>
          </a:xfrm>
          <a:prstGeom prst="rect">
            <a:avLst/>
          </a:prstGeom>
          <a:noFill/>
        </p:spPr>
        <p:txBody>
          <a:bodyPr wrap="square" rtlCol="0" anchor="ctr" anchorCtr="0">
            <a:noAutofit/>
          </a:bodyPr>
          <a:lstStyle/>
          <a:p>
            <a:pPr>
              <a:lnSpc>
                <a:spcPct val="150000"/>
              </a:lnSpc>
            </a:pPr>
            <a:r>
              <a:rPr lang="en-US" altLang="zh-CN" sz="17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2.每一个</a:t>
            </a:r>
            <a:r>
              <a:rPr lang="en-US" altLang="zh-CN" sz="1700" b="1"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围栏</a:t>
            </a:r>
            <a:r>
              <a:rPr lang="en-US" altLang="zh-CN" sz="17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对应的36个可能重复的geohash值，将其反向映射得到每个geohash编码关联的围栏FID</a:t>
            </a:r>
            <a:r>
              <a:rPr lang="zh-CN" altLang="en-US" sz="17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20" name="椭圆 3"/>
          <p:cNvSpPr>
            <a:spLocks noChangeArrowheads="1"/>
          </p:cNvSpPr>
          <p:nvPr>
            <p:custDataLst>
              <p:tags r:id="rId3"/>
            </p:custDataLst>
          </p:nvPr>
        </p:nvSpPr>
        <p:spPr bwMode="auto">
          <a:xfrm>
            <a:off x="5313680" y="2895048"/>
            <a:ext cx="2046288" cy="2046288"/>
          </a:xfrm>
          <a:prstGeom prst="ellipse">
            <a:avLst/>
          </a:prstGeom>
          <a:solidFill>
            <a:srgbClr val="5268A5"/>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rgbClr val="000000"/>
                </a:solidFill>
                <a:latin typeface="Calibri" panose="020F0502020204030204" charset="0"/>
                <a:ea typeface="微软雅黑" panose="020B0503020204020204" pitchFamily="34"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rgbClr val="000000"/>
                </a:solidFill>
                <a:latin typeface="Calibri" panose="020F0502020204030204" charset="0"/>
                <a:ea typeface="微软雅黑" panose="020B0503020204020204" pitchFamily="34"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rgbClr val="000000"/>
                </a:solidFill>
                <a:latin typeface="Calibri" panose="020F0502020204030204" charset="0"/>
                <a:ea typeface="微软雅黑" panose="020B0503020204020204" pitchFamily="34"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rgbClr val="000000"/>
                </a:solidFill>
                <a:latin typeface="Calibri" panose="020F0502020204030204" charset="0"/>
                <a:ea typeface="微软雅黑" panose="020B0503020204020204" pitchFamily="34"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rgbClr val="000000"/>
                </a:solidFill>
                <a:latin typeface="Calibri" panose="020F0502020204030204" charset="0"/>
                <a:ea typeface="微软雅黑" panose="020B0503020204020204" pitchFamily="34"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000000"/>
                </a:solidFill>
                <a:latin typeface="Calibri" panose="020F0502020204030204" charset="0"/>
                <a:ea typeface="微软雅黑" panose="020B0503020204020204" pitchFamily="34"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000000"/>
                </a:solidFill>
                <a:latin typeface="Calibri" panose="020F0502020204030204" charset="0"/>
                <a:ea typeface="微软雅黑" panose="020B0503020204020204" pitchFamily="34"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000000"/>
                </a:solidFill>
                <a:latin typeface="Calibri" panose="020F0502020204030204" charset="0"/>
                <a:ea typeface="微软雅黑" panose="020B0503020204020204" pitchFamily="34"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000000"/>
                </a:solidFill>
                <a:latin typeface="Calibri" panose="020F0502020204030204" charset="0"/>
                <a:ea typeface="微软雅黑" panose="020B0503020204020204" pitchFamily="34" charset="-122"/>
                <a:sym typeface="Calibri" panose="020F050202020403020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Arial" panose="020B0604020202020204" pitchFamily="34" charset="0"/>
              <a:ea typeface="黑体" panose="02010609060101010101" charset="-122"/>
            </a:endParaRPr>
          </a:p>
        </p:txBody>
      </p:sp>
      <p:sp>
        <p:nvSpPr>
          <p:cNvPr id="21" name="椭圆 2"/>
          <p:cNvSpPr>
            <a:spLocks noChangeArrowheads="1"/>
          </p:cNvSpPr>
          <p:nvPr>
            <p:custDataLst>
              <p:tags r:id="rId4"/>
            </p:custDataLst>
          </p:nvPr>
        </p:nvSpPr>
        <p:spPr bwMode="auto">
          <a:xfrm>
            <a:off x="3484563" y="2895072"/>
            <a:ext cx="2046287" cy="2046288"/>
          </a:xfrm>
          <a:prstGeom prst="ellipse">
            <a:avLst/>
          </a:prstGeom>
          <a:solidFill>
            <a:srgbClr val="4276AA"/>
          </a:solidFill>
          <a:ln>
            <a:noFill/>
          </a:ln>
        </p:spPr>
        <p:txBody>
          <a:bodyPr anchor="ctr"/>
          <a:lstStyle>
            <a:lvl1pPr>
              <a:lnSpc>
                <a:spcPct val="90000"/>
              </a:lnSpc>
              <a:spcBef>
                <a:spcPts val="1000"/>
              </a:spcBef>
              <a:buFont typeface="Arial" panose="020B0604020202020204" pitchFamily="34" charset="0"/>
              <a:buChar char="•"/>
              <a:defRPr sz="2800">
                <a:solidFill>
                  <a:srgbClr val="000000"/>
                </a:solidFill>
                <a:latin typeface="Calibri" panose="020F0502020204030204" charset="0"/>
                <a:ea typeface="微软雅黑" panose="020B0503020204020204" pitchFamily="34"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rgbClr val="000000"/>
                </a:solidFill>
                <a:latin typeface="Calibri" panose="020F0502020204030204" charset="0"/>
                <a:ea typeface="微软雅黑" panose="020B0503020204020204" pitchFamily="34"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rgbClr val="000000"/>
                </a:solidFill>
                <a:latin typeface="Calibri" panose="020F0502020204030204" charset="0"/>
                <a:ea typeface="微软雅黑" panose="020B0503020204020204" pitchFamily="34"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rgbClr val="000000"/>
                </a:solidFill>
                <a:latin typeface="Calibri" panose="020F0502020204030204" charset="0"/>
                <a:ea typeface="微软雅黑" panose="020B0503020204020204" pitchFamily="34"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rgbClr val="000000"/>
                </a:solidFill>
                <a:latin typeface="Calibri" panose="020F0502020204030204" charset="0"/>
                <a:ea typeface="微软雅黑" panose="020B0503020204020204" pitchFamily="34"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000000"/>
                </a:solidFill>
                <a:latin typeface="Calibri" panose="020F0502020204030204" charset="0"/>
                <a:ea typeface="微软雅黑" panose="020B0503020204020204" pitchFamily="34"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000000"/>
                </a:solidFill>
                <a:latin typeface="Calibri" panose="020F0502020204030204" charset="0"/>
                <a:ea typeface="微软雅黑" panose="020B0503020204020204" pitchFamily="34"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000000"/>
                </a:solidFill>
                <a:latin typeface="Calibri" panose="020F0502020204030204" charset="0"/>
                <a:ea typeface="微软雅黑" panose="020B0503020204020204" pitchFamily="34"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000000"/>
                </a:solidFill>
                <a:latin typeface="Calibri" panose="020F0502020204030204" charset="0"/>
                <a:ea typeface="微软雅黑" panose="020B0503020204020204" pitchFamily="34" charset="-122"/>
                <a:sym typeface="Calibri" panose="020F050202020403020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Arial" panose="020B0604020202020204" pitchFamily="34" charset="0"/>
              <a:ea typeface="黑体" panose="02010609060101010101" charset="-122"/>
            </a:endParaRPr>
          </a:p>
        </p:txBody>
      </p:sp>
      <p:sp>
        <p:nvSpPr>
          <p:cNvPr id="22" name="椭圆 8"/>
          <p:cNvSpPr>
            <a:spLocks noChangeArrowheads="1"/>
          </p:cNvSpPr>
          <p:nvPr>
            <p:custDataLst>
              <p:tags r:id="rId5"/>
            </p:custDataLst>
          </p:nvPr>
        </p:nvSpPr>
        <p:spPr bwMode="auto">
          <a:xfrm>
            <a:off x="5313363" y="3293511"/>
            <a:ext cx="1235075" cy="1235075"/>
          </a:xfrm>
          <a:prstGeom prst="ellipse">
            <a:avLst/>
          </a:prstGeom>
          <a:noFill/>
          <a:ln w="12700">
            <a:solidFill>
              <a:srgbClr val="FFFFFF"/>
            </a:solidFill>
            <a:prstDash val="dash"/>
            <a:bevel/>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rgbClr val="000000"/>
                </a:solidFill>
                <a:latin typeface="Calibri" panose="020F0502020204030204" charset="0"/>
                <a:ea typeface="微软雅黑" panose="020B0503020204020204" pitchFamily="34"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rgbClr val="000000"/>
                </a:solidFill>
                <a:latin typeface="Calibri" panose="020F0502020204030204" charset="0"/>
                <a:ea typeface="微软雅黑" panose="020B0503020204020204" pitchFamily="34"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rgbClr val="000000"/>
                </a:solidFill>
                <a:latin typeface="Calibri" panose="020F0502020204030204" charset="0"/>
                <a:ea typeface="微软雅黑" panose="020B0503020204020204" pitchFamily="34"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rgbClr val="000000"/>
                </a:solidFill>
                <a:latin typeface="Calibri" panose="020F0502020204030204" charset="0"/>
                <a:ea typeface="微软雅黑" panose="020B0503020204020204" pitchFamily="34"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rgbClr val="000000"/>
                </a:solidFill>
                <a:latin typeface="Calibri" panose="020F0502020204030204" charset="0"/>
                <a:ea typeface="微软雅黑" panose="020B0503020204020204" pitchFamily="34"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000000"/>
                </a:solidFill>
                <a:latin typeface="Calibri" panose="020F0502020204030204" charset="0"/>
                <a:ea typeface="微软雅黑" panose="020B0503020204020204" pitchFamily="34"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000000"/>
                </a:solidFill>
                <a:latin typeface="Calibri" panose="020F0502020204030204" charset="0"/>
                <a:ea typeface="微软雅黑" panose="020B0503020204020204" pitchFamily="34"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000000"/>
                </a:solidFill>
                <a:latin typeface="Calibri" panose="020F0502020204030204" charset="0"/>
                <a:ea typeface="微软雅黑" panose="020B0503020204020204" pitchFamily="34"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000000"/>
                </a:solidFill>
                <a:latin typeface="Calibri" panose="020F0502020204030204" charset="0"/>
                <a:ea typeface="微软雅黑" panose="020B0503020204020204" pitchFamily="34" charset="-122"/>
                <a:sym typeface="Calibri" panose="020F050202020403020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Arial" panose="020B0604020202020204" pitchFamily="34" charset="0"/>
              <a:ea typeface="黑体" panose="02010609060101010101" charset="-122"/>
            </a:endParaRPr>
          </a:p>
        </p:txBody>
      </p:sp>
      <p:sp>
        <p:nvSpPr>
          <p:cNvPr id="23" name="椭圆 9"/>
          <p:cNvSpPr>
            <a:spLocks noChangeArrowheads="1"/>
          </p:cNvSpPr>
          <p:nvPr>
            <p:custDataLst>
              <p:tags r:id="rId6"/>
            </p:custDataLst>
          </p:nvPr>
        </p:nvSpPr>
        <p:spPr bwMode="auto">
          <a:xfrm>
            <a:off x="4273550" y="3293511"/>
            <a:ext cx="1235075" cy="1235075"/>
          </a:xfrm>
          <a:prstGeom prst="ellipse">
            <a:avLst/>
          </a:prstGeom>
          <a:noFill/>
          <a:ln w="12700">
            <a:solidFill>
              <a:srgbClr val="FFFFFF"/>
            </a:solidFill>
            <a:prstDash val="dash"/>
            <a:bevel/>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rgbClr val="000000"/>
                </a:solidFill>
                <a:latin typeface="Calibri" panose="020F0502020204030204" charset="0"/>
                <a:ea typeface="微软雅黑" panose="020B0503020204020204" pitchFamily="34"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rgbClr val="000000"/>
                </a:solidFill>
                <a:latin typeface="Calibri" panose="020F0502020204030204" charset="0"/>
                <a:ea typeface="微软雅黑" panose="020B0503020204020204" pitchFamily="34"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rgbClr val="000000"/>
                </a:solidFill>
                <a:latin typeface="Calibri" panose="020F0502020204030204" charset="0"/>
                <a:ea typeface="微软雅黑" panose="020B0503020204020204" pitchFamily="34"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rgbClr val="000000"/>
                </a:solidFill>
                <a:latin typeface="Calibri" panose="020F0502020204030204" charset="0"/>
                <a:ea typeface="微软雅黑" panose="020B0503020204020204" pitchFamily="34"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rgbClr val="000000"/>
                </a:solidFill>
                <a:latin typeface="Calibri" panose="020F0502020204030204" charset="0"/>
                <a:ea typeface="微软雅黑" panose="020B0503020204020204" pitchFamily="34"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000000"/>
                </a:solidFill>
                <a:latin typeface="Calibri" panose="020F0502020204030204" charset="0"/>
                <a:ea typeface="微软雅黑" panose="020B0503020204020204" pitchFamily="34"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000000"/>
                </a:solidFill>
                <a:latin typeface="Calibri" panose="020F0502020204030204" charset="0"/>
                <a:ea typeface="微软雅黑" panose="020B0503020204020204" pitchFamily="34"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000000"/>
                </a:solidFill>
                <a:latin typeface="Calibri" panose="020F0502020204030204" charset="0"/>
                <a:ea typeface="微软雅黑" panose="020B0503020204020204" pitchFamily="34"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000000"/>
                </a:solidFill>
                <a:latin typeface="Calibri" panose="020F0502020204030204" charset="0"/>
                <a:ea typeface="微软雅黑" panose="020B0503020204020204" pitchFamily="34" charset="-122"/>
                <a:sym typeface="Calibri" panose="020F050202020403020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Arial" panose="020B0604020202020204" pitchFamily="34" charset="0"/>
              <a:ea typeface="黑体" panose="02010609060101010101" charset="-122"/>
            </a:endParaRPr>
          </a:p>
        </p:txBody>
      </p:sp>
      <p:sp>
        <p:nvSpPr>
          <p:cNvPr id="7" name="文本框 6"/>
          <p:cNvSpPr txBox="1"/>
          <p:nvPr/>
        </p:nvSpPr>
        <p:spPr>
          <a:xfrm>
            <a:off x="4425950" y="3734435"/>
            <a:ext cx="2065655" cy="368300"/>
          </a:xfrm>
          <a:prstGeom prst="rect">
            <a:avLst/>
          </a:prstGeom>
          <a:noFill/>
        </p:spPr>
        <p:txBody>
          <a:bodyPr wrap="none" rtlCol="0">
            <a:spAutoFit/>
          </a:bodyPr>
          <a:lstStyle/>
          <a:p>
            <a:pPr algn="l"/>
            <a:r>
              <a:rPr lang="zh-CN" altLang="en-US" b="1">
                <a:solidFill>
                  <a:schemeClr val="bg1"/>
                </a:solidFill>
              </a:rPr>
              <a:t>./tools/hashing.py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24790" y="277495"/>
            <a:ext cx="5008880" cy="583565"/>
          </a:xfrm>
          <a:prstGeom prst="rect">
            <a:avLst/>
          </a:prstGeom>
          <a:noFill/>
        </p:spPr>
        <p:txBody>
          <a:bodyPr wrap="square" rtlCol="0">
            <a:spAutoFit/>
          </a:bodyPr>
          <a:lstStyle/>
          <a:p>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赛题分析</a:t>
            </a:r>
            <a:r>
              <a:rPr lang="en-US" altLang="zh-CN"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a:t>
            </a:r>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数据分析</a:t>
            </a:r>
          </a:p>
        </p:txBody>
      </p:sp>
      <p:sp>
        <p:nvSpPr>
          <p:cNvPr id="2" name="矩形 1"/>
          <p:cNvSpPr/>
          <p:nvPr/>
        </p:nvSpPr>
        <p:spPr>
          <a:xfrm>
            <a:off x="0" y="261620"/>
            <a:ext cx="133985" cy="623570"/>
          </a:xfrm>
          <a:prstGeom prst="rect">
            <a:avLst/>
          </a:prstGeom>
          <a:gradFill>
            <a:gsLst>
              <a:gs pos="0">
                <a:srgbClr val="00A0E9"/>
              </a:gs>
              <a:gs pos="100000">
                <a:srgbClr val="007FC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单圆角矩形 12"/>
          <p:cNvSpPr/>
          <p:nvPr/>
        </p:nvSpPr>
        <p:spPr>
          <a:xfrm>
            <a:off x="635577" y="1285210"/>
            <a:ext cx="10150673" cy="4857568"/>
          </a:xfrm>
          <a:prstGeom prst="round1Rect">
            <a:avLst>
              <a:gd name="adj" fmla="val 0"/>
            </a:avLst>
          </a:prstGeom>
          <a:solidFill>
            <a:srgbClr val="EFF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dirty="0">
              <a:solidFill>
                <a:schemeClr val="tx1">
                  <a:lumMod val="85000"/>
                  <a:lumOff val="15000"/>
                </a:schemeClr>
              </a:solidFill>
            </a:endParaRPr>
          </a:p>
        </p:txBody>
      </p:sp>
      <p:grpSp>
        <p:nvGrpSpPr>
          <p:cNvPr id="9" name="组合 8"/>
          <p:cNvGrpSpPr/>
          <p:nvPr/>
        </p:nvGrpSpPr>
        <p:grpSpPr>
          <a:xfrm>
            <a:off x="961390" y="1285240"/>
            <a:ext cx="9598660" cy="737235"/>
            <a:chOff x="1514" y="2024"/>
            <a:chExt cx="15116" cy="1161"/>
          </a:xfrm>
        </p:grpSpPr>
        <p:sp>
          <p:nvSpPr>
            <p:cNvPr id="5" name="文本框 4"/>
            <p:cNvSpPr txBox="1"/>
            <p:nvPr/>
          </p:nvSpPr>
          <p:spPr>
            <a:xfrm>
              <a:off x="1623" y="2024"/>
              <a:ext cx="15007" cy="1161"/>
            </a:xfrm>
            <a:prstGeom prst="rect">
              <a:avLst/>
            </a:prstGeom>
            <a:noFill/>
          </p:spPr>
          <p:txBody>
            <a:bodyPr wrap="square" rtlCol="0">
              <a:spAutoFit/>
            </a:bodyPr>
            <a:lstStyle>
              <a:defPPr>
                <a:defRPr lang="en-US"/>
              </a:defPPr>
              <a:lvl1pPr algn="ctr" defTabSz="457200">
                <a:lnSpc>
                  <a:spcPct val="130000"/>
                </a:lnSpc>
                <a:defRPr kumimoji="1" sz="2000">
                  <a:solidFill>
                    <a:schemeClr val="tx1">
                      <a:lumMod val="85000"/>
                      <a:lumOff val="15000"/>
                    </a:schemeClr>
                  </a:solidFill>
                  <a:latin typeface="微软雅黑" panose="020B0503020204020204" pitchFamily="34" charset="-122"/>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pPr algn="l">
                <a:lnSpc>
                  <a:spcPct val="150000"/>
                </a:lnSpc>
              </a:pPr>
              <a:r>
                <a:rPr lang="en-US" altLang="zh-CN" sz="2800" b="1" dirty="0">
                  <a:solidFill>
                    <a:srgbClr val="0084D2"/>
                  </a:solidFill>
                  <a:cs typeface="微软雅黑" panose="020B0503020204020204" pitchFamily="34" charset="-122"/>
                </a:rPr>
                <a:t> </a:t>
              </a:r>
              <a:r>
                <a:rPr lang="zh-CN" altLang="zh-CN" sz="2800" b="1" dirty="0">
                  <a:solidFill>
                    <a:srgbClr val="0084D2"/>
                  </a:solidFill>
                  <a:cs typeface="微软雅黑" panose="020B0503020204020204" pitchFamily="34" charset="-122"/>
                </a:rPr>
                <a:t>数据完善小结</a:t>
              </a:r>
            </a:p>
          </p:txBody>
        </p:sp>
        <p:sp>
          <p:nvSpPr>
            <p:cNvPr id="6" name="等腰三角形 5"/>
            <p:cNvSpPr/>
            <p:nvPr/>
          </p:nvSpPr>
          <p:spPr>
            <a:xfrm rot="5400000">
              <a:off x="1478" y="2592"/>
              <a:ext cx="390" cy="318"/>
            </a:xfrm>
            <a:prstGeom prst="triangle">
              <a:avLst/>
            </a:prstGeom>
            <a:solidFill>
              <a:srgbClr val="008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961390" y="1987550"/>
            <a:ext cx="9769475" cy="1337945"/>
          </a:xfrm>
          <a:prstGeom prst="rect">
            <a:avLst/>
          </a:prstGeom>
          <a:noFill/>
        </p:spPr>
        <p:txBody>
          <a:bodyPr wrap="square" rtlCol="0">
            <a:spAutoFit/>
          </a:bodyPr>
          <a:lstStyle/>
          <a:p>
            <a:pPr>
              <a:lnSpc>
                <a:spcPct val="150000"/>
              </a:lnSpc>
            </a:pPr>
            <a:r>
              <a:rPr lang="zh-CN" altLang="en-US" b="1">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对于围栏数据：</a:t>
            </a:r>
          </a:p>
          <a:p>
            <a:pPr>
              <a:lnSpc>
                <a:spcPct val="150000"/>
              </a:lnSpc>
            </a:pPr>
            <a:r>
              <a:rPr lang="zh-CN" altLang="en-US">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新增中心点坐标LATITUDE，LONGITUDE。将原有的五个坐标解包为10个维度（LATITUDE_0, LATITUDE_1等），方便读取。</a:t>
            </a:r>
            <a:endParaRPr lang="zh-CN" altLang="en-US"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3" name="表格 12"/>
          <p:cNvGraphicFramePr/>
          <p:nvPr>
            <p:custDataLst>
              <p:tags r:id="rId1"/>
            </p:custDataLst>
          </p:nvPr>
        </p:nvGraphicFramePr>
        <p:xfrm>
          <a:off x="1042035" y="3361690"/>
          <a:ext cx="9439910" cy="1808480"/>
        </p:xfrm>
        <a:graphic>
          <a:graphicData uri="http://schemas.openxmlformats.org/drawingml/2006/table">
            <a:tbl>
              <a:tblPr firstRow="1" bandRow="1">
                <a:tableStyleId>{5C22544A-7EE6-4342-B048-85BDC9FD1C3A}</a:tableStyleId>
              </a:tblPr>
              <a:tblGrid>
                <a:gridCol w="4719955">
                  <a:extLst>
                    <a:ext uri="{9D8B030D-6E8A-4147-A177-3AD203B41FA5}">
                      <a16:colId xmlns:a16="http://schemas.microsoft.com/office/drawing/2014/main" val="20000"/>
                    </a:ext>
                  </a:extLst>
                </a:gridCol>
                <a:gridCol w="4719955">
                  <a:extLst>
                    <a:ext uri="{9D8B030D-6E8A-4147-A177-3AD203B41FA5}">
                      <a16:colId xmlns:a16="http://schemas.microsoft.com/office/drawing/2014/main" val="20001"/>
                    </a:ext>
                  </a:extLst>
                </a:gridCol>
              </a:tblGrid>
              <a:tr h="365760">
                <a:tc>
                  <a:txBody>
                    <a:bodyPr/>
                    <a:lstStyle/>
                    <a:p>
                      <a:pPr algn="ctr">
                        <a:buNone/>
                      </a:pPr>
                      <a:r>
                        <a:rPr lang="zh-CN" altLang="en-US"/>
                        <a:t>字段名</a:t>
                      </a:r>
                    </a:p>
                  </a:txBody>
                  <a:tcPr/>
                </a:tc>
                <a:tc>
                  <a:txBody>
                    <a:bodyPr/>
                    <a:lstStyle/>
                    <a:p>
                      <a:pPr algn="ctr">
                        <a:buNone/>
                      </a:pPr>
                      <a:r>
                        <a:rPr lang="zh-CN" altLang="en-US"/>
                        <a:t>字段释义</a:t>
                      </a:r>
                    </a:p>
                  </a:txBody>
                  <a:tcPr/>
                </a:tc>
                <a:extLst>
                  <a:ext uri="{0D108BD9-81ED-4DB2-BD59-A6C34878D82A}">
                    <a16:rowId xmlns:a16="http://schemas.microsoft.com/office/drawing/2014/main" val="10000"/>
                  </a:ext>
                </a:extLst>
              </a:tr>
              <a:tr h="365125">
                <a:tc>
                  <a:txBody>
                    <a:bodyPr/>
                    <a:lstStyle/>
                    <a:p>
                      <a:pPr algn="ctr">
                        <a:buNone/>
                      </a:pPr>
                      <a:r>
                        <a:rPr lang="zh-CN" altLang="en-US" sz="1600">
                          <a:solidFill>
                            <a:srgbClr val="4472C4"/>
                          </a:solidFill>
                          <a:latin typeface="微软雅黑" panose="020B0503020204020204" pitchFamily="34" charset="-122"/>
                          <a:ea typeface="微软雅黑" panose="020B0503020204020204" pitchFamily="34" charset="-122"/>
                        </a:rPr>
                        <a:t>FID</a:t>
                      </a:r>
                    </a:p>
                  </a:txBody>
                  <a:tcPr>
                    <a:solidFill>
                      <a:schemeClr val="accent5">
                        <a:lumMod val="40000"/>
                        <a:lumOff val="60000"/>
                      </a:schemeClr>
                    </a:solidFill>
                  </a:tcPr>
                </a:tc>
                <a:tc>
                  <a:txBody>
                    <a:bodyPr/>
                    <a:lstStyle/>
                    <a:p>
                      <a:pPr algn="ctr">
                        <a:buNone/>
                      </a:pPr>
                      <a:r>
                        <a:rPr lang="zh-CN" altLang="en-US" sz="1600">
                          <a:solidFill>
                            <a:srgbClr val="4472C4"/>
                          </a:solidFill>
                          <a:latin typeface="微软雅黑" panose="020B0503020204020204" pitchFamily="34" charset="-122"/>
                          <a:ea typeface="微软雅黑" panose="020B0503020204020204" pitchFamily="34" charset="-122"/>
                          <a:sym typeface="+mn-ea"/>
                        </a:rPr>
                        <a:t>功能同FENCE_ID</a:t>
                      </a:r>
                      <a:endParaRPr lang="zh-CN" altLang="en-US" sz="1600">
                        <a:solidFill>
                          <a:srgbClr val="4472C4"/>
                        </a:solidFill>
                        <a:latin typeface="微软雅黑" panose="020B0503020204020204" pitchFamily="34" charset="-122"/>
                        <a:ea typeface="微软雅黑" panose="020B0503020204020204" pitchFamily="34" charset="-122"/>
                        <a:cs typeface="微软雅黑" panose="020B0503020204020204" pitchFamily="34" charset="-122"/>
                      </a:endParaRPr>
                    </a:p>
                  </a:txBody>
                  <a:tcPr>
                    <a:solidFill>
                      <a:schemeClr val="accent5">
                        <a:lumMod val="40000"/>
                        <a:lumOff val="60000"/>
                      </a:schemeClr>
                    </a:solidFill>
                  </a:tcPr>
                </a:tc>
                <a:extLst>
                  <a:ext uri="{0D108BD9-81ED-4DB2-BD59-A6C34878D82A}">
                    <a16:rowId xmlns:a16="http://schemas.microsoft.com/office/drawing/2014/main" val="10001"/>
                  </a:ext>
                </a:extLst>
              </a:tr>
              <a:tr h="356235">
                <a:tc>
                  <a:txBody>
                    <a:bodyPr/>
                    <a:lstStyle/>
                    <a:p>
                      <a:pPr algn="ctr">
                        <a:buNone/>
                      </a:pPr>
                      <a:r>
                        <a:rPr lang="zh-CN" altLang="en-US" sz="1600">
                          <a:solidFill>
                            <a:srgbClr val="4472C4"/>
                          </a:solidFill>
                          <a:latin typeface="微软雅黑" panose="020B0503020204020204" pitchFamily="34" charset="-122"/>
                          <a:ea typeface="微软雅黑" panose="020B0503020204020204" pitchFamily="34" charset="-122"/>
                          <a:sym typeface="+mn-ea"/>
                        </a:rPr>
                        <a:t>ROAD</a:t>
                      </a:r>
                    </a:p>
                  </a:txBody>
                  <a:tcPr>
                    <a:solidFill>
                      <a:schemeClr val="accent5">
                        <a:lumMod val="20000"/>
                        <a:lumOff val="80000"/>
                      </a:schemeClr>
                    </a:solidFill>
                  </a:tcPr>
                </a:tc>
                <a:tc>
                  <a:txBody>
                    <a:bodyPr/>
                    <a:lstStyle/>
                    <a:p>
                      <a:pPr algn="ctr">
                        <a:buNone/>
                      </a:pPr>
                      <a:r>
                        <a:rPr lang="zh-CN" altLang="en-US" sz="1600">
                          <a:solidFill>
                            <a:srgbClr val="4472C4"/>
                          </a:solidFill>
                          <a:latin typeface="微软雅黑" panose="020B0503020204020204" pitchFamily="34" charset="-122"/>
                          <a:ea typeface="微软雅黑" panose="020B0503020204020204" pitchFamily="34" charset="-122"/>
                          <a:sym typeface="+mn-ea"/>
                        </a:rPr>
                        <a:t>当前共享单车围栏所属的街道名</a:t>
                      </a:r>
                      <a:endParaRPr lang="zh-CN" altLang="en-US" sz="160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a:solidFill>
                      <a:schemeClr val="accent5">
                        <a:lumMod val="20000"/>
                        <a:lumOff val="80000"/>
                      </a:schemeClr>
                    </a:solidFill>
                  </a:tcPr>
                </a:tc>
                <a:extLst>
                  <a:ext uri="{0D108BD9-81ED-4DB2-BD59-A6C34878D82A}">
                    <a16:rowId xmlns:a16="http://schemas.microsoft.com/office/drawing/2014/main" val="10002"/>
                  </a:ext>
                </a:extLst>
              </a:tr>
              <a:tr h="370840">
                <a:tc>
                  <a:txBody>
                    <a:bodyPr/>
                    <a:lstStyle/>
                    <a:p>
                      <a:pPr algn="ctr">
                        <a:buNone/>
                      </a:pPr>
                      <a:r>
                        <a:rPr lang="zh-CN" altLang="en-US" sz="1600">
                          <a:solidFill>
                            <a:srgbClr val="4472C4"/>
                          </a:solidFill>
                          <a:latin typeface="微软雅黑" panose="020B0503020204020204" pitchFamily="34" charset="-122"/>
                          <a:ea typeface="微软雅黑" panose="020B0503020204020204" pitchFamily="34" charset="-122"/>
                          <a:sym typeface="+mn-ea"/>
                        </a:rPr>
                        <a:t>LENGTH, WIDTH</a:t>
                      </a:r>
                    </a:p>
                  </a:txBody>
                  <a:tcPr>
                    <a:solidFill>
                      <a:schemeClr val="accent5">
                        <a:lumMod val="60000"/>
                        <a:lumOff val="40000"/>
                      </a:schemeClr>
                    </a:solidFill>
                  </a:tcPr>
                </a:tc>
                <a:tc>
                  <a:txBody>
                    <a:bodyPr/>
                    <a:lstStyle/>
                    <a:p>
                      <a:pPr algn="ctr">
                        <a:buNone/>
                      </a:pPr>
                      <a:r>
                        <a:rPr lang="zh-CN" altLang="en-US" sz="1600">
                          <a:solidFill>
                            <a:srgbClr val="4472C4"/>
                          </a:solidFill>
                          <a:latin typeface="微软雅黑" panose="020B0503020204020204" pitchFamily="34" charset="-122"/>
                          <a:ea typeface="微软雅黑" panose="020B0503020204020204" pitchFamily="34" charset="-122"/>
                          <a:sym typeface="+mn-ea"/>
                        </a:rPr>
                        <a:t>当前共享单车围栏长宽</a:t>
                      </a:r>
                      <a:endParaRPr lang="zh-CN" altLang="en-US" sz="160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a:solidFill>
                      <a:schemeClr val="accent5">
                        <a:lumMod val="40000"/>
                        <a:lumOff val="60000"/>
                      </a:schemeClr>
                    </a:solidFill>
                  </a:tcPr>
                </a:tc>
                <a:extLst>
                  <a:ext uri="{0D108BD9-81ED-4DB2-BD59-A6C34878D82A}">
                    <a16:rowId xmlns:a16="http://schemas.microsoft.com/office/drawing/2014/main" val="10003"/>
                  </a:ext>
                </a:extLst>
              </a:tr>
              <a:tr h="350520">
                <a:tc>
                  <a:txBody>
                    <a:bodyPr/>
                    <a:lstStyle/>
                    <a:p>
                      <a:pPr algn="ctr">
                        <a:buNone/>
                      </a:pPr>
                      <a:r>
                        <a:rPr lang="zh-CN" altLang="en-US" sz="1600">
                          <a:solidFill>
                            <a:srgbClr val="4472C4"/>
                          </a:solidFill>
                          <a:latin typeface="微软雅黑" panose="020B0503020204020204" pitchFamily="34" charset="-122"/>
                          <a:ea typeface="微软雅黑" panose="020B0503020204020204" pitchFamily="34" charset="-122"/>
                          <a:sym typeface="+mn-ea"/>
                        </a:rPr>
                        <a:t>AREA</a:t>
                      </a:r>
                    </a:p>
                  </a:txBody>
                  <a:tcPr>
                    <a:solidFill>
                      <a:schemeClr val="accent5">
                        <a:lumMod val="20000"/>
                        <a:lumOff val="80000"/>
                      </a:schemeClr>
                    </a:solidFill>
                  </a:tcPr>
                </a:tc>
                <a:tc>
                  <a:txBody>
                    <a:bodyPr/>
                    <a:lstStyle/>
                    <a:p>
                      <a:pPr algn="ctr">
                        <a:buNone/>
                      </a:pPr>
                      <a:r>
                        <a:rPr lang="zh-CN" altLang="en-US" sz="1600">
                          <a:solidFill>
                            <a:srgbClr val="4472C4"/>
                          </a:solidFill>
                          <a:latin typeface="微软雅黑" panose="020B0503020204020204" pitchFamily="34" charset="-122"/>
                          <a:ea typeface="微软雅黑" panose="020B0503020204020204" pitchFamily="34" charset="-122"/>
                          <a:sym typeface="+mn-ea"/>
                        </a:rPr>
                        <a:t>当前共享单车围栏的面积</a:t>
                      </a:r>
                      <a:endParaRPr lang="zh-CN" altLang="en-US" sz="160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a:solidFill>
                      <a:schemeClr val="accent5">
                        <a:lumMod val="20000"/>
                        <a:lumOff val="80000"/>
                      </a:schemeClr>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24790" y="277495"/>
            <a:ext cx="5008880" cy="583565"/>
          </a:xfrm>
          <a:prstGeom prst="rect">
            <a:avLst/>
          </a:prstGeom>
          <a:noFill/>
        </p:spPr>
        <p:txBody>
          <a:bodyPr wrap="square" rtlCol="0">
            <a:spAutoFit/>
          </a:bodyPr>
          <a:lstStyle/>
          <a:p>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赛题分析</a:t>
            </a:r>
            <a:r>
              <a:rPr lang="en-US" altLang="zh-CN"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a:t>
            </a:r>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数据分析</a:t>
            </a:r>
          </a:p>
        </p:txBody>
      </p:sp>
      <p:sp>
        <p:nvSpPr>
          <p:cNvPr id="2" name="矩形 1"/>
          <p:cNvSpPr/>
          <p:nvPr/>
        </p:nvSpPr>
        <p:spPr>
          <a:xfrm>
            <a:off x="0" y="261620"/>
            <a:ext cx="133985" cy="623570"/>
          </a:xfrm>
          <a:prstGeom prst="rect">
            <a:avLst/>
          </a:prstGeom>
          <a:gradFill>
            <a:gsLst>
              <a:gs pos="0">
                <a:srgbClr val="00A0E9"/>
              </a:gs>
              <a:gs pos="100000">
                <a:srgbClr val="007FC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单圆角矩形 12"/>
          <p:cNvSpPr/>
          <p:nvPr/>
        </p:nvSpPr>
        <p:spPr>
          <a:xfrm>
            <a:off x="635577" y="1285210"/>
            <a:ext cx="10150673" cy="4857568"/>
          </a:xfrm>
          <a:prstGeom prst="round1Rect">
            <a:avLst>
              <a:gd name="adj" fmla="val 0"/>
            </a:avLst>
          </a:prstGeom>
          <a:solidFill>
            <a:srgbClr val="EFF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dirty="0">
              <a:solidFill>
                <a:schemeClr val="tx1">
                  <a:lumMod val="85000"/>
                  <a:lumOff val="15000"/>
                </a:schemeClr>
              </a:solidFill>
            </a:endParaRPr>
          </a:p>
        </p:txBody>
      </p:sp>
      <p:grpSp>
        <p:nvGrpSpPr>
          <p:cNvPr id="9" name="组合 8"/>
          <p:cNvGrpSpPr/>
          <p:nvPr/>
        </p:nvGrpSpPr>
        <p:grpSpPr>
          <a:xfrm>
            <a:off x="961390" y="1285240"/>
            <a:ext cx="9598660" cy="737235"/>
            <a:chOff x="1514" y="2024"/>
            <a:chExt cx="15116" cy="1161"/>
          </a:xfrm>
        </p:grpSpPr>
        <p:sp>
          <p:nvSpPr>
            <p:cNvPr id="5" name="文本框 4"/>
            <p:cNvSpPr txBox="1"/>
            <p:nvPr/>
          </p:nvSpPr>
          <p:spPr>
            <a:xfrm>
              <a:off x="1623" y="2024"/>
              <a:ext cx="15007" cy="1161"/>
            </a:xfrm>
            <a:prstGeom prst="rect">
              <a:avLst/>
            </a:prstGeom>
            <a:noFill/>
          </p:spPr>
          <p:txBody>
            <a:bodyPr wrap="square" rtlCol="0">
              <a:spAutoFit/>
            </a:bodyPr>
            <a:lstStyle>
              <a:defPPr>
                <a:defRPr lang="en-US"/>
              </a:defPPr>
              <a:lvl1pPr algn="ctr" defTabSz="457200">
                <a:lnSpc>
                  <a:spcPct val="130000"/>
                </a:lnSpc>
                <a:defRPr kumimoji="1" sz="2000">
                  <a:solidFill>
                    <a:schemeClr val="tx1">
                      <a:lumMod val="85000"/>
                      <a:lumOff val="15000"/>
                    </a:schemeClr>
                  </a:solidFill>
                  <a:latin typeface="微软雅黑" panose="020B0503020204020204" pitchFamily="34" charset="-122"/>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pPr algn="l">
                <a:lnSpc>
                  <a:spcPct val="150000"/>
                </a:lnSpc>
              </a:pPr>
              <a:r>
                <a:rPr lang="en-US" altLang="zh-CN" sz="2800" b="1" dirty="0">
                  <a:solidFill>
                    <a:srgbClr val="0084D2"/>
                  </a:solidFill>
                  <a:cs typeface="微软雅黑" panose="020B0503020204020204" pitchFamily="34" charset="-122"/>
                </a:rPr>
                <a:t> </a:t>
              </a:r>
              <a:r>
                <a:rPr lang="zh-CN" altLang="zh-CN" sz="2800" b="1" dirty="0">
                  <a:solidFill>
                    <a:srgbClr val="0084D2"/>
                  </a:solidFill>
                  <a:cs typeface="微软雅黑" panose="020B0503020204020204" pitchFamily="34" charset="-122"/>
                </a:rPr>
                <a:t>数据完善小结</a:t>
              </a:r>
            </a:p>
          </p:txBody>
        </p:sp>
        <p:sp>
          <p:nvSpPr>
            <p:cNvPr id="6" name="等腰三角形 5"/>
            <p:cNvSpPr/>
            <p:nvPr/>
          </p:nvSpPr>
          <p:spPr>
            <a:xfrm rot="5400000">
              <a:off x="1478" y="2592"/>
              <a:ext cx="390" cy="318"/>
            </a:xfrm>
            <a:prstGeom prst="triangle">
              <a:avLst/>
            </a:prstGeom>
            <a:solidFill>
              <a:srgbClr val="008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961390" y="1987550"/>
            <a:ext cx="9769475" cy="4431030"/>
          </a:xfrm>
          <a:prstGeom prst="rect">
            <a:avLst/>
          </a:prstGeom>
          <a:noFill/>
        </p:spPr>
        <p:txBody>
          <a:bodyPr wrap="square" rtlCol="0">
            <a:spAutoFit/>
          </a:bodyPr>
          <a:lstStyle/>
          <a:p>
            <a:pPr>
              <a:lnSpc>
                <a:spcPct val="150000"/>
              </a:lnSpc>
            </a:pPr>
            <a:r>
              <a:rPr lang="zh-CN" altLang="en-US" b="1">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对于自行车数据：</a:t>
            </a:r>
          </a:p>
          <a:p>
            <a:pPr>
              <a:lnSpc>
                <a:spcPct val="150000"/>
              </a:lnSpc>
            </a:pPr>
            <a:r>
              <a:rPr lang="zh-CN" altLang="en-US">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新增字段:  GRID, BID, NEAREST_FENCE, DISTANCE, DAY</a:t>
            </a:r>
          </a:p>
          <a:p>
            <a:pPr>
              <a:lnSpc>
                <a:spcPct val="150000"/>
              </a:lnSpc>
            </a:pPr>
            <a:endParaRPr lang="zh-CN" altLang="en-US">
              <a:solidFill>
                <a:srgbClr val="0084D2"/>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endParaRPr lang="zh-CN" altLang="en-US">
              <a:solidFill>
                <a:srgbClr val="0084D2"/>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endParaRPr lang="zh-CN" altLang="en-US">
              <a:solidFill>
                <a:srgbClr val="0084D2"/>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endParaRPr lang="zh-CN" altLang="en-US">
              <a:solidFill>
                <a:srgbClr val="0084D2"/>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endParaRPr lang="zh-CN" altLang="en-US"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endParaRPr lang="zh-CN" altLang="en-US"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部分数据的NEAREST_FENCE 和DISTANCE距离为-1，意味着该点位周围153-306米内没有任何共享单车围栏。在实际生活中可将其作为</a:t>
            </a:r>
            <a:r>
              <a:rPr lang="en-US" alt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乱停车”数据的一部分。</a:t>
            </a:r>
          </a:p>
          <a:p>
            <a:pPr>
              <a:lnSpc>
                <a:spcPct val="150000"/>
              </a:lnSpc>
            </a:pPr>
            <a:endParaRPr lang="zh-CN" altLang="en-US"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3" name="表格 12"/>
          <p:cNvGraphicFramePr/>
          <p:nvPr>
            <p:custDataLst>
              <p:tags r:id="rId1"/>
            </p:custDataLst>
          </p:nvPr>
        </p:nvGraphicFramePr>
        <p:xfrm>
          <a:off x="1021080" y="2968625"/>
          <a:ext cx="9439910" cy="2152015"/>
        </p:xfrm>
        <a:graphic>
          <a:graphicData uri="http://schemas.openxmlformats.org/drawingml/2006/table">
            <a:tbl>
              <a:tblPr firstRow="1" bandRow="1">
                <a:tableStyleId>{5C22544A-7EE6-4342-B048-85BDC9FD1C3A}</a:tableStyleId>
              </a:tblPr>
              <a:tblGrid>
                <a:gridCol w="4719955">
                  <a:extLst>
                    <a:ext uri="{9D8B030D-6E8A-4147-A177-3AD203B41FA5}">
                      <a16:colId xmlns:a16="http://schemas.microsoft.com/office/drawing/2014/main" val="20000"/>
                    </a:ext>
                  </a:extLst>
                </a:gridCol>
                <a:gridCol w="4719955">
                  <a:extLst>
                    <a:ext uri="{9D8B030D-6E8A-4147-A177-3AD203B41FA5}">
                      <a16:colId xmlns:a16="http://schemas.microsoft.com/office/drawing/2014/main" val="20001"/>
                    </a:ext>
                  </a:extLst>
                </a:gridCol>
              </a:tblGrid>
              <a:tr h="365760">
                <a:tc>
                  <a:txBody>
                    <a:bodyPr/>
                    <a:lstStyle/>
                    <a:p>
                      <a:pPr algn="ctr">
                        <a:buNone/>
                      </a:pPr>
                      <a:r>
                        <a:rPr lang="zh-CN" altLang="en-US"/>
                        <a:t>字段名</a:t>
                      </a:r>
                    </a:p>
                  </a:txBody>
                  <a:tcPr/>
                </a:tc>
                <a:tc>
                  <a:txBody>
                    <a:bodyPr/>
                    <a:lstStyle/>
                    <a:p>
                      <a:pPr algn="ctr">
                        <a:buNone/>
                      </a:pPr>
                      <a:r>
                        <a:rPr lang="zh-CN" altLang="en-US"/>
                        <a:t>字段释义</a:t>
                      </a:r>
                    </a:p>
                  </a:txBody>
                  <a:tcPr/>
                </a:tc>
                <a:extLst>
                  <a:ext uri="{0D108BD9-81ED-4DB2-BD59-A6C34878D82A}">
                    <a16:rowId xmlns:a16="http://schemas.microsoft.com/office/drawing/2014/main" val="10000"/>
                  </a:ext>
                </a:extLst>
              </a:tr>
              <a:tr h="365125">
                <a:tc>
                  <a:txBody>
                    <a:bodyPr/>
                    <a:lstStyle/>
                    <a:p>
                      <a:pPr algn="ctr">
                        <a:buNone/>
                      </a:pPr>
                      <a:r>
                        <a:rPr lang="zh-CN" altLang="en-US" sz="1600">
                          <a:solidFill>
                            <a:srgbClr val="4472C4"/>
                          </a:solidFill>
                          <a:latin typeface="微软雅黑" panose="020B0503020204020204" pitchFamily="34" charset="-122"/>
                          <a:ea typeface="微软雅黑" panose="020B0503020204020204" pitchFamily="34" charset="-122"/>
                        </a:rPr>
                        <a:t>GRID</a:t>
                      </a:r>
                    </a:p>
                  </a:txBody>
                  <a:tcPr>
                    <a:solidFill>
                      <a:schemeClr val="accent5">
                        <a:lumMod val="40000"/>
                        <a:lumOff val="60000"/>
                      </a:schemeClr>
                    </a:solidFill>
                  </a:tcPr>
                </a:tc>
                <a:tc>
                  <a:txBody>
                    <a:bodyPr/>
                    <a:lstStyle/>
                    <a:p>
                      <a:pPr algn="ctr">
                        <a:buNone/>
                      </a:pPr>
                      <a:r>
                        <a:rPr lang="zh-CN" altLang="en-US" sz="1600">
                          <a:solidFill>
                            <a:srgbClr val="4472C4"/>
                          </a:solidFill>
                          <a:latin typeface="微软雅黑" panose="020B0503020204020204" pitchFamily="34" charset="-122"/>
                          <a:ea typeface="微软雅黑" panose="020B0503020204020204" pitchFamily="34" charset="-122"/>
                          <a:cs typeface="微软雅黑" panose="020B0503020204020204" pitchFamily="34" charset="-122"/>
                        </a:rPr>
                        <a:t>自行车点位对应的geohash</a:t>
                      </a:r>
                    </a:p>
                  </a:txBody>
                  <a:tcPr>
                    <a:solidFill>
                      <a:schemeClr val="accent5">
                        <a:lumMod val="40000"/>
                        <a:lumOff val="60000"/>
                      </a:schemeClr>
                    </a:solidFill>
                  </a:tcPr>
                </a:tc>
                <a:extLst>
                  <a:ext uri="{0D108BD9-81ED-4DB2-BD59-A6C34878D82A}">
                    <a16:rowId xmlns:a16="http://schemas.microsoft.com/office/drawing/2014/main" val="10001"/>
                  </a:ext>
                </a:extLst>
              </a:tr>
              <a:tr h="356235">
                <a:tc>
                  <a:txBody>
                    <a:bodyPr/>
                    <a:lstStyle/>
                    <a:p>
                      <a:pPr algn="ctr">
                        <a:buNone/>
                      </a:pPr>
                      <a:r>
                        <a:rPr lang="zh-CN" altLang="en-US" sz="1600">
                          <a:solidFill>
                            <a:srgbClr val="4472C4"/>
                          </a:solidFill>
                          <a:latin typeface="微软雅黑" panose="020B0503020204020204" pitchFamily="34" charset="-122"/>
                          <a:ea typeface="微软雅黑" panose="020B0503020204020204" pitchFamily="34" charset="-122"/>
                          <a:sym typeface="+mn-ea"/>
                        </a:rPr>
                        <a:t>BID</a:t>
                      </a:r>
                    </a:p>
                  </a:txBody>
                  <a:tcPr>
                    <a:solidFill>
                      <a:schemeClr val="accent5">
                        <a:lumMod val="20000"/>
                        <a:lumOff val="80000"/>
                      </a:schemeClr>
                    </a:solidFill>
                  </a:tcPr>
                </a:tc>
                <a:tc>
                  <a:txBody>
                    <a:bodyPr/>
                    <a:lstStyle/>
                    <a:p>
                      <a:pPr algn="ctr">
                        <a:buNone/>
                      </a:pPr>
                      <a:r>
                        <a:rPr lang="zh-CN" altLang="en-US" sz="160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mn-ea"/>
                        </a:rPr>
                        <a:t>根据index形成的编号, 使每条数据都具有独立性</a:t>
                      </a:r>
                    </a:p>
                  </a:txBody>
                  <a:tcPr>
                    <a:solidFill>
                      <a:schemeClr val="accent5">
                        <a:lumMod val="20000"/>
                        <a:lumOff val="80000"/>
                      </a:schemeClr>
                    </a:solidFill>
                  </a:tcPr>
                </a:tc>
                <a:extLst>
                  <a:ext uri="{0D108BD9-81ED-4DB2-BD59-A6C34878D82A}">
                    <a16:rowId xmlns:a16="http://schemas.microsoft.com/office/drawing/2014/main" val="10002"/>
                  </a:ext>
                </a:extLst>
              </a:tr>
              <a:tr h="370840">
                <a:tc>
                  <a:txBody>
                    <a:bodyPr/>
                    <a:lstStyle/>
                    <a:p>
                      <a:pPr algn="ctr">
                        <a:buNone/>
                      </a:pPr>
                      <a:r>
                        <a:rPr lang="zh-CN" altLang="en-US" sz="1600">
                          <a:solidFill>
                            <a:srgbClr val="4472C4"/>
                          </a:solidFill>
                          <a:latin typeface="微软雅黑" panose="020B0503020204020204" pitchFamily="34" charset="-122"/>
                          <a:ea typeface="微软雅黑" panose="020B0503020204020204" pitchFamily="34" charset="-122"/>
                          <a:sym typeface="+mn-ea"/>
                        </a:rPr>
                        <a:t>NEAREST_FENCE</a:t>
                      </a:r>
                    </a:p>
                  </a:txBody>
                  <a:tcPr>
                    <a:solidFill>
                      <a:schemeClr val="accent5">
                        <a:lumMod val="60000"/>
                        <a:lumOff val="40000"/>
                      </a:schemeClr>
                    </a:solidFill>
                  </a:tcPr>
                </a:tc>
                <a:tc>
                  <a:txBody>
                    <a:bodyPr/>
                    <a:lstStyle/>
                    <a:p>
                      <a:pPr algn="ctr">
                        <a:buNone/>
                      </a:pPr>
                      <a:r>
                        <a:rPr lang="zh-CN" altLang="en-US" sz="160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mn-ea"/>
                        </a:rPr>
                        <a:t>最近的共享单车围栏对应的FID</a:t>
                      </a:r>
                    </a:p>
                  </a:txBody>
                  <a:tcPr>
                    <a:solidFill>
                      <a:schemeClr val="accent5">
                        <a:lumMod val="40000"/>
                        <a:lumOff val="60000"/>
                      </a:schemeClr>
                    </a:solidFill>
                  </a:tcPr>
                </a:tc>
                <a:extLst>
                  <a:ext uri="{0D108BD9-81ED-4DB2-BD59-A6C34878D82A}">
                    <a16:rowId xmlns:a16="http://schemas.microsoft.com/office/drawing/2014/main" val="10003"/>
                  </a:ext>
                </a:extLst>
              </a:tr>
              <a:tr h="350520">
                <a:tc>
                  <a:txBody>
                    <a:bodyPr/>
                    <a:lstStyle/>
                    <a:p>
                      <a:pPr algn="ctr">
                        <a:buNone/>
                      </a:pPr>
                      <a:r>
                        <a:rPr lang="zh-CN" altLang="en-US" sz="1600">
                          <a:solidFill>
                            <a:srgbClr val="4472C4"/>
                          </a:solidFill>
                          <a:latin typeface="微软雅黑" panose="020B0503020204020204" pitchFamily="34" charset="-122"/>
                          <a:ea typeface="微软雅黑" panose="020B0503020204020204" pitchFamily="34" charset="-122"/>
                          <a:sym typeface="+mn-ea"/>
                        </a:rPr>
                        <a:t>DISTANCE</a:t>
                      </a:r>
                    </a:p>
                  </a:txBody>
                  <a:tcPr>
                    <a:solidFill>
                      <a:schemeClr val="accent5">
                        <a:lumMod val="20000"/>
                        <a:lumOff val="80000"/>
                      </a:schemeClr>
                    </a:solidFill>
                  </a:tcPr>
                </a:tc>
                <a:tc>
                  <a:txBody>
                    <a:bodyPr/>
                    <a:lstStyle/>
                    <a:p>
                      <a:pPr algn="ctr">
                        <a:buNone/>
                      </a:pPr>
                      <a:r>
                        <a:rPr lang="zh-CN" altLang="en-US" sz="160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mn-ea"/>
                        </a:rPr>
                        <a:t>到最近共享单车围栏(边缘)的距离</a:t>
                      </a:r>
                    </a:p>
                  </a:txBody>
                  <a:tcPr>
                    <a:solidFill>
                      <a:schemeClr val="accent5">
                        <a:lumMod val="20000"/>
                        <a:lumOff val="80000"/>
                      </a:schemeClr>
                    </a:solidFill>
                  </a:tcPr>
                </a:tc>
                <a:extLst>
                  <a:ext uri="{0D108BD9-81ED-4DB2-BD59-A6C34878D82A}">
                    <a16:rowId xmlns:a16="http://schemas.microsoft.com/office/drawing/2014/main" val="10004"/>
                  </a:ext>
                </a:extLst>
              </a:tr>
              <a:tr h="343535">
                <a:tc>
                  <a:txBody>
                    <a:bodyPr/>
                    <a:lstStyle/>
                    <a:p>
                      <a:pPr algn="ctr">
                        <a:buNone/>
                      </a:pPr>
                      <a:r>
                        <a:rPr lang="zh-CN" altLang="en-US" sz="1600">
                          <a:solidFill>
                            <a:srgbClr val="4472C4"/>
                          </a:solidFill>
                          <a:latin typeface="微软雅黑" panose="020B0503020204020204" pitchFamily="34" charset="-122"/>
                          <a:ea typeface="微软雅黑" panose="020B0503020204020204" pitchFamily="34" charset="-122"/>
                          <a:sym typeface="+mn-ea"/>
                        </a:rPr>
                        <a:t>DAY</a:t>
                      </a:r>
                    </a:p>
                  </a:txBody>
                  <a:tcPr>
                    <a:solidFill>
                      <a:schemeClr val="accent5">
                        <a:lumMod val="40000"/>
                        <a:lumOff val="60000"/>
                      </a:schemeClr>
                    </a:solidFill>
                  </a:tcPr>
                </a:tc>
                <a:tc>
                  <a:txBody>
                    <a:bodyPr/>
                    <a:lstStyle/>
                    <a:p>
                      <a:pPr algn="ctr">
                        <a:buNone/>
                      </a:pPr>
                      <a:r>
                        <a:rPr lang="zh-CN" altLang="en-US" sz="160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mn-ea"/>
                        </a:rPr>
                        <a:t>对应的日期(21, 22, 23, 24, 25)</a:t>
                      </a:r>
                    </a:p>
                  </a:txBody>
                  <a:tcPr>
                    <a:solidFill>
                      <a:schemeClr val="accent5">
                        <a:lumMod val="40000"/>
                        <a:lumOff val="60000"/>
                      </a:schemeClr>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24790" y="277495"/>
            <a:ext cx="5008880" cy="583565"/>
          </a:xfrm>
          <a:prstGeom prst="rect">
            <a:avLst/>
          </a:prstGeom>
          <a:noFill/>
        </p:spPr>
        <p:txBody>
          <a:bodyPr wrap="square" rtlCol="0">
            <a:spAutoFit/>
          </a:bodyPr>
          <a:lstStyle/>
          <a:p>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赛题分析</a:t>
            </a:r>
            <a:r>
              <a:rPr lang="en-US" altLang="zh-CN"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a:t>
            </a:r>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数据分析</a:t>
            </a:r>
          </a:p>
        </p:txBody>
      </p:sp>
      <p:sp>
        <p:nvSpPr>
          <p:cNvPr id="2" name="矩形 1"/>
          <p:cNvSpPr/>
          <p:nvPr/>
        </p:nvSpPr>
        <p:spPr>
          <a:xfrm>
            <a:off x="0" y="261620"/>
            <a:ext cx="133985" cy="623570"/>
          </a:xfrm>
          <a:prstGeom prst="rect">
            <a:avLst/>
          </a:prstGeom>
          <a:gradFill>
            <a:gsLst>
              <a:gs pos="0">
                <a:srgbClr val="00A0E9"/>
              </a:gs>
              <a:gs pos="100000">
                <a:srgbClr val="007FC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单圆角矩形 12"/>
          <p:cNvSpPr/>
          <p:nvPr/>
        </p:nvSpPr>
        <p:spPr>
          <a:xfrm>
            <a:off x="635577" y="1285210"/>
            <a:ext cx="10150673" cy="4857568"/>
          </a:xfrm>
          <a:prstGeom prst="round1Rect">
            <a:avLst>
              <a:gd name="adj" fmla="val 0"/>
            </a:avLst>
          </a:prstGeom>
          <a:solidFill>
            <a:srgbClr val="EFF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dirty="0">
              <a:solidFill>
                <a:schemeClr val="tx1">
                  <a:lumMod val="85000"/>
                  <a:lumOff val="15000"/>
                </a:schemeClr>
              </a:solidFill>
            </a:endParaRPr>
          </a:p>
        </p:txBody>
      </p:sp>
      <p:grpSp>
        <p:nvGrpSpPr>
          <p:cNvPr id="9" name="组合 8"/>
          <p:cNvGrpSpPr/>
          <p:nvPr/>
        </p:nvGrpSpPr>
        <p:grpSpPr>
          <a:xfrm>
            <a:off x="961390" y="1285240"/>
            <a:ext cx="9598660" cy="737235"/>
            <a:chOff x="1514" y="2024"/>
            <a:chExt cx="15116" cy="1161"/>
          </a:xfrm>
        </p:grpSpPr>
        <p:sp>
          <p:nvSpPr>
            <p:cNvPr id="5" name="文本框 4"/>
            <p:cNvSpPr txBox="1"/>
            <p:nvPr/>
          </p:nvSpPr>
          <p:spPr>
            <a:xfrm>
              <a:off x="1623" y="2024"/>
              <a:ext cx="15007" cy="1161"/>
            </a:xfrm>
            <a:prstGeom prst="rect">
              <a:avLst/>
            </a:prstGeom>
            <a:noFill/>
          </p:spPr>
          <p:txBody>
            <a:bodyPr wrap="square" rtlCol="0">
              <a:spAutoFit/>
            </a:bodyPr>
            <a:lstStyle>
              <a:defPPr>
                <a:defRPr lang="en-US"/>
              </a:defPPr>
              <a:lvl1pPr algn="ctr" defTabSz="457200">
                <a:lnSpc>
                  <a:spcPct val="130000"/>
                </a:lnSpc>
                <a:defRPr kumimoji="1" sz="2000">
                  <a:solidFill>
                    <a:schemeClr val="tx1">
                      <a:lumMod val="85000"/>
                      <a:lumOff val="15000"/>
                    </a:schemeClr>
                  </a:solidFill>
                  <a:latin typeface="微软雅黑" panose="020B0503020204020204" pitchFamily="34" charset="-122"/>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pPr algn="l">
                <a:lnSpc>
                  <a:spcPct val="150000"/>
                </a:lnSpc>
              </a:pPr>
              <a:r>
                <a:rPr lang="en-US" altLang="zh-CN" sz="2800" b="1" dirty="0">
                  <a:solidFill>
                    <a:srgbClr val="0084D2"/>
                  </a:solidFill>
                  <a:cs typeface="微软雅黑" panose="020B0503020204020204" pitchFamily="34" charset="-122"/>
                </a:rPr>
                <a:t> </a:t>
              </a:r>
              <a:r>
                <a:rPr lang="zh-CN" altLang="zh-CN" sz="2800" b="1" dirty="0">
                  <a:solidFill>
                    <a:srgbClr val="0084D2"/>
                  </a:solidFill>
                  <a:cs typeface="微软雅黑" panose="020B0503020204020204" pitchFamily="34" charset="-122"/>
                </a:rPr>
                <a:t>数据清洗</a:t>
              </a:r>
            </a:p>
          </p:txBody>
        </p:sp>
        <p:sp>
          <p:nvSpPr>
            <p:cNvPr id="6" name="等腰三角形 5"/>
            <p:cNvSpPr/>
            <p:nvPr/>
          </p:nvSpPr>
          <p:spPr>
            <a:xfrm rot="5400000">
              <a:off x="1478" y="2592"/>
              <a:ext cx="390" cy="318"/>
            </a:xfrm>
            <a:prstGeom prst="triangle">
              <a:avLst/>
            </a:prstGeom>
            <a:solidFill>
              <a:srgbClr val="008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961390" y="1987550"/>
            <a:ext cx="9769475" cy="3461385"/>
          </a:xfrm>
          <a:prstGeom prst="rect">
            <a:avLst/>
          </a:prstGeom>
          <a:noFill/>
        </p:spPr>
        <p:txBody>
          <a:bodyPr wrap="square" rtlCol="0">
            <a:spAutoFit/>
          </a:bodyPr>
          <a:lstStyle/>
          <a:p>
            <a:pPr>
              <a:lnSpc>
                <a:spcPct val="150000"/>
              </a:lnSpc>
            </a:pPr>
            <a:r>
              <a:rPr lang="en-US" altLang="zh-CN" sz="1800" b="1"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800" b="1"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锁具异常行为检测及异常数据清理：</a:t>
            </a:r>
          </a:p>
          <a:p>
            <a:pPr>
              <a:lnSpc>
                <a:spcPct val="150000"/>
              </a:lnSpc>
            </a:pPr>
            <a:r>
              <a:rPr lang="zh-CN" altLang="en-US"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       使用Microsoft SQL Server进行数据预览，发现共有4136辆车存在连续开锁、连续关锁等锁具异常（原因可能时锁具损坏,电量不足等）现象。</a:t>
            </a:r>
          </a:p>
          <a:p>
            <a:pPr>
              <a:lnSpc>
                <a:spcPct val="150000"/>
              </a:lnSpc>
            </a:pPr>
            <a:r>
              <a:rPr lang="zh-CN" altLang="en-US"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       以BICYCLE_ID为001ca978928d0e762aaede9118e3c7e6的自行车为例：</a:t>
            </a:r>
          </a:p>
          <a:p>
            <a:pPr>
              <a:lnSpc>
                <a:spcPct val="150000"/>
              </a:lnSpc>
            </a:pPr>
            <a:endParaRPr lang="zh-CN" altLang="en-US"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endParaRPr lang="zh-CN" altLang="en-US"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endParaRPr lang="zh-CN" altLang="en-US"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zh-CN" altLang="en-US"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       可以发现从</a:t>
            </a:r>
            <a:r>
              <a:rPr lang="en-US" alt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7:43:38</a:t>
            </a:r>
            <a:r>
              <a:rPr lang="zh-CN" altLang="en-US"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开始产生了三个连续开锁数据，并在很短时间内产生了关锁数据。</a:t>
            </a:r>
          </a:p>
          <a:p>
            <a:pPr>
              <a:lnSpc>
                <a:spcPct val="150000"/>
              </a:lnSpc>
            </a:pPr>
            <a:endParaRPr lang="zh-CN" altLang="en-US"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7" name="Picture 2"/>
          <p:cNvPicPr>
            <a:picLocks noChangeAspect="1"/>
          </p:cNvPicPr>
          <p:nvPr/>
        </p:nvPicPr>
        <p:blipFill>
          <a:blip r:embed="rId2"/>
          <a:srcRect t="21827" r="158"/>
          <a:stretch>
            <a:fillRect/>
          </a:stretch>
        </p:blipFill>
        <p:spPr>
          <a:xfrm>
            <a:off x="1014730" y="3767455"/>
            <a:ext cx="9662795" cy="745490"/>
          </a:xfrm>
          <a:prstGeom prst="rect">
            <a:avLst/>
          </a:prstGeom>
        </p:spPr>
      </p:pic>
      <p:sp>
        <p:nvSpPr>
          <p:cNvPr id="10" name="矩形 9"/>
          <p:cNvSpPr/>
          <p:nvPr/>
        </p:nvSpPr>
        <p:spPr>
          <a:xfrm>
            <a:off x="4631690" y="3722370"/>
            <a:ext cx="273685" cy="807085"/>
          </a:xfrm>
          <a:prstGeom prst="rect">
            <a:avLst/>
          </a:prstGeom>
          <a:noFill/>
          <a:ln>
            <a:solidFill>
              <a:srgbClr val="00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24790" y="277495"/>
            <a:ext cx="5008880" cy="583565"/>
          </a:xfrm>
          <a:prstGeom prst="rect">
            <a:avLst/>
          </a:prstGeom>
          <a:noFill/>
        </p:spPr>
        <p:txBody>
          <a:bodyPr wrap="square" rtlCol="0">
            <a:spAutoFit/>
          </a:bodyPr>
          <a:lstStyle/>
          <a:p>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赛题分析</a:t>
            </a:r>
            <a:r>
              <a:rPr lang="en-US" altLang="zh-CN"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a:t>
            </a:r>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数据分析</a:t>
            </a:r>
          </a:p>
        </p:txBody>
      </p:sp>
      <p:sp>
        <p:nvSpPr>
          <p:cNvPr id="2" name="矩形 1"/>
          <p:cNvSpPr/>
          <p:nvPr/>
        </p:nvSpPr>
        <p:spPr>
          <a:xfrm>
            <a:off x="0" y="261620"/>
            <a:ext cx="133985" cy="623570"/>
          </a:xfrm>
          <a:prstGeom prst="rect">
            <a:avLst/>
          </a:prstGeom>
          <a:gradFill>
            <a:gsLst>
              <a:gs pos="0">
                <a:srgbClr val="00A0E9"/>
              </a:gs>
              <a:gs pos="100000">
                <a:srgbClr val="007FC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单圆角矩形 12"/>
          <p:cNvSpPr/>
          <p:nvPr/>
        </p:nvSpPr>
        <p:spPr>
          <a:xfrm>
            <a:off x="635577" y="1285210"/>
            <a:ext cx="10150673" cy="4857568"/>
          </a:xfrm>
          <a:prstGeom prst="round1Rect">
            <a:avLst>
              <a:gd name="adj" fmla="val 0"/>
            </a:avLst>
          </a:prstGeom>
          <a:solidFill>
            <a:srgbClr val="EFF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dirty="0">
              <a:solidFill>
                <a:schemeClr val="tx1">
                  <a:lumMod val="85000"/>
                  <a:lumOff val="15000"/>
                </a:schemeClr>
              </a:solidFill>
            </a:endParaRPr>
          </a:p>
        </p:txBody>
      </p:sp>
      <p:grpSp>
        <p:nvGrpSpPr>
          <p:cNvPr id="9" name="组合 8"/>
          <p:cNvGrpSpPr/>
          <p:nvPr/>
        </p:nvGrpSpPr>
        <p:grpSpPr>
          <a:xfrm>
            <a:off x="961390" y="1285240"/>
            <a:ext cx="9598660" cy="737235"/>
            <a:chOff x="1514" y="2024"/>
            <a:chExt cx="15116" cy="1161"/>
          </a:xfrm>
        </p:grpSpPr>
        <p:sp>
          <p:nvSpPr>
            <p:cNvPr id="5" name="文本框 4"/>
            <p:cNvSpPr txBox="1"/>
            <p:nvPr/>
          </p:nvSpPr>
          <p:spPr>
            <a:xfrm>
              <a:off x="1623" y="2024"/>
              <a:ext cx="15007" cy="1161"/>
            </a:xfrm>
            <a:prstGeom prst="rect">
              <a:avLst/>
            </a:prstGeom>
            <a:noFill/>
          </p:spPr>
          <p:txBody>
            <a:bodyPr wrap="square" rtlCol="0">
              <a:spAutoFit/>
            </a:bodyPr>
            <a:lstStyle>
              <a:defPPr>
                <a:defRPr lang="en-US"/>
              </a:defPPr>
              <a:lvl1pPr algn="ctr" defTabSz="457200">
                <a:lnSpc>
                  <a:spcPct val="130000"/>
                </a:lnSpc>
                <a:defRPr kumimoji="1" sz="2000">
                  <a:solidFill>
                    <a:schemeClr val="tx1">
                      <a:lumMod val="85000"/>
                      <a:lumOff val="15000"/>
                    </a:schemeClr>
                  </a:solidFill>
                  <a:latin typeface="微软雅黑" panose="020B0503020204020204" pitchFamily="34" charset="-122"/>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pPr algn="l">
                <a:lnSpc>
                  <a:spcPct val="150000"/>
                </a:lnSpc>
              </a:pPr>
              <a:r>
                <a:rPr lang="en-US" altLang="zh-CN" sz="2800" b="1" dirty="0">
                  <a:solidFill>
                    <a:srgbClr val="0084D2"/>
                  </a:solidFill>
                  <a:cs typeface="微软雅黑" panose="020B0503020204020204" pitchFamily="34" charset="-122"/>
                </a:rPr>
                <a:t> </a:t>
              </a:r>
              <a:r>
                <a:rPr lang="zh-CN" altLang="zh-CN" sz="2800" b="1" dirty="0">
                  <a:solidFill>
                    <a:srgbClr val="0084D2"/>
                  </a:solidFill>
                  <a:cs typeface="微软雅黑" panose="020B0503020204020204" pitchFamily="34" charset="-122"/>
                </a:rPr>
                <a:t>数据清洗</a:t>
              </a:r>
            </a:p>
          </p:txBody>
        </p:sp>
        <p:sp>
          <p:nvSpPr>
            <p:cNvPr id="6" name="等腰三角形 5"/>
            <p:cNvSpPr/>
            <p:nvPr/>
          </p:nvSpPr>
          <p:spPr>
            <a:xfrm rot="5400000">
              <a:off x="1478" y="2592"/>
              <a:ext cx="390" cy="318"/>
            </a:xfrm>
            <a:prstGeom prst="triangle">
              <a:avLst/>
            </a:prstGeom>
            <a:solidFill>
              <a:srgbClr val="008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961390" y="1987550"/>
            <a:ext cx="4396740" cy="3461385"/>
          </a:xfrm>
          <a:prstGeom prst="rect">
            <a:avLst/>
          </a:prstGeom>
          <a:noFill/>
        </p:spPr>
        <p:txBody>
          <a:bodyPr wrap="square" rtlCol="0">
            <a:spAutoFit/>
          </a:bodyPr>
          <a:lstStyle/>
          <a:p>
            <a:pPr>
              <a:lnSpc>
                <a:spcPct val="150000"/>
              </a:lnSpc>
            </a:pPr>
            <a:r>
              <a:rPr lang="en-US" altLang="zh-CN" sz="1800" b="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800" b="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锁具异常行为检测及异常数据清理：</a:t>
            </a:r>
            <a:endParaRPr lang="zh-CN" altLang="en-US"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zh-CN" altLang="en-US"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       经可视化可以看出该车在异常数据发生期间是持续移动的，而从静止状态转为移动状态的起始数据点是第一个开锁数据（7时38分）。</a:t>
            </a:r>
          </a:p>
          <a:p>
            <a:pPr>
              <a:lnSpc>
                <a:spcPct val="150000"/>
              </a:lnSpc>
            </a:pPr>
            <a:r>
              <a:rPr lang="zh-CN" altLang="en-US"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       故可以去除由7:43:38开始的开锁记录（保留7:38:41的记录和7:44的关锁记录），并将该车加入异常列表。</a:t>
            </a:r>
          </a:p>
          <a:p>
            <a:pPr>
              <a:lnSpc>
                <a:spcPct val="150000"/>
              </a:lnSpc>
            </a:pPr>
            <a:r>
              <a:rPr lang="zh-CN" altLang="en-US"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       同理，对于连续的关锁数据,仅保留最后一条，即由移动状态转为静止状态的数据。</a:t>
            </a:r>
          </a:p>
        </p:txBody>
      </p:sp>
      <p:pic>
        <p:nvPicPr>
          <p:cNvPr id="8" name="Picture 5"/>
          <p:cNvPicPr>
            <a:picLocks noChangeAspect="1"/>
          </p:cNvPicPr>
          <p:nvPr/>
        </p:nvPicPr>
        <p:blipFill>
          <a:blip r:embed="rId2"/>
          <a:stretch>
            <a:fillRect/>
          </a:stretch>
        </p:blipFill>
        <p:spPr>
          <a:xfrm>
            <a:off x="5616575" y="2144395"/>
            <a:ext cx="4849495" cy="32226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24790" y="277495"/>
            <a:ext cx="5008880" cy="583565"/>
          </a:xfrm>
          <a:prstGeom prst="rect">
            <a:avLst/>
          </a:prstGeom>
          <a:noFill/>
        </p:spPr>
        <p:txBody>
          <a:bodyPr wrap="square" rtlCol="0">
            <a:spAutoFit/>
          </a:bodyPr>
          <a:lstStyle/>
          <a:p>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赛题分析</a:t>
            </a:r>
            <a:r>
              <a:rPr lang="en-US" altLang="zh-CN"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a:t>
            </a:r>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数据分析</a:t>
            </a:r>
          </a:p>
        </p:txBody>
      </p:sp>
      <p:sp>
        <p:nvSpPr>
          <p:cNvPr id="2" name="矩形 1"/>
          <p:cNvSpPr/>
          <p:nvPr/>
        </p:nvSpPr>
        <p:spPr>
          <a:xfrm>
            <a:off x="0" y="261620"/>
            <a:ext cx="133985" cy="623570"/>
          </a:xfrm>
          <a:prstGeom prst="rect">
            <a:avLst/>
          </a:prstGeom>
          <a:gradFill>
            <a:gsLst>
              <a:gs pos="0">
                <a:srgbClr val="00A0E9"/>
              </a:gs>
              <a:gs pos="100000">
                <a:srgbClr val="007FC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单圆角矩形 12"/>
          <p:cNvSpPr/>
          <p:nvPr/>
        </p:nvSpPr>
        <p:spPr>
          <a:xfrm>
            <a:off x="635577" y="1285210"/>
            <a:ext cx="10150673" cy="4857568"/>
          </a:xfrm>
          <a:prstGeom prst="round1Rect">
            <a:avLst>
              <a:gd name="adj" fmla="val 0"/>
            </a:avLst>
          </a:prstGeom>
          <a:solidFill>
            <a:srgbClr val="EFF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dirty="0">
              <a:solidFill>
                <a:schemeClr val="tx1">
                  <a:lumMod val="85000"/>
                  <a:lumOff val="15000"/>
                </a:schemeClr>
              </a:solidFill>
            </a:endParaRPr>
          </a:p>
        </p:txBody>
      </p:sp>
      <p:grpSp>
        <p:nvGrpSpPr>
          <p:cNvPr id="9" name="组合 8"/>
          <p:cNvGrpSpPr/>
          <p:nvPr/>
        </p:nvGrpSpPr>
        <p:grpSpPr>
          <a:xfrm>
            <a:off x="961390" y="1285240"/>
            <a:ext cx="9598660" cy="737235"/>
            <a:chOff x="1514" y="2024"/>
            <a:chExt cx="15116" cy="1161"/>
          </a:xfrm>
        </p:grpSpPr>
        <p:sp>
          <p:nvSpPr>
            <p:cNvPr id="5" name="文本框 4"/>
            <p:cNvSpPr txBox="1"/>
            <p:nvPr/>
          </p:nvSpPr>
          <p:spPr>
            <a:xfrm>
              <a:off x="1623" y="2024"/>
              <a:ext cx="15007" cy="1161"/>
            </a:xfrm>
            <a:prstGeom prst="rect">
              <a:avLst/>
            </a:prstGeom>
            <a:noFill/>
          </p:spPr>
          <p:txBody>
            <a:bodyPr wrap="square" rtlCol="0">
              <a:spAutoFit/>
            </a:bodyPr>
            <a:lstStyle>
              <a:defPPr>
                <a:defRPr lang="en-US"/>
              </a:defPPr>
              <a:lvl1pPr algn="ctr" defTabSz="457200">
                <a:lnSpc>
                  <a:spcPct val="130000"/>
                </a:lnSpc>
                <a:defRPr kumimoji="1" sz="2000">
                  <a:solidFill>
                    <a:schemeClr val="tx1">
                      <a:lumMod val="85000"/>
                      <a:lumOff val="15000"/>
                    </a:schemeClr>
                  </a:solidFill>
                  <a:latin typeface="微软雅黑" panose="020B0503020204020204" pitchFamily="34" charset="-122"/>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pPr algn="l">
                <a:lnSpc>
                  <a:spcPct val="150000"/>
                </a:lnSpc>
              </a:pPr>
              <a:r>
                <a:rPr lang="en-US" altLang="zh-CN" sz="2800" b="1" dirty="0">
                  <a:solidFill>
                    <a:srgbClr val="0084D2"/>
                  </a:solidFill>
                  <a:cs typeface="微软雅黑" panose="020B0503020204020204" pitchFamily="34" charset="-122"/>
                </a:rPr>
                <a:t> </a:t>
              </a:r>
              <a:r>
                <a:rPr lang="zh-CN" altLang="zh-CN" sz="2800" b="1" dirty="0">
                  <a:solidFill>
                    <a:srgbClr val="0084D2"/>
                  </a:solidFill>
                  <a:cs typeface="微软雅黑" panose="020B0503020204020204" pitchFamily="34" charset="-122"/>
                </a:rPr>
                <a:t>数据清洗</a:t>
              </a:r>
            </a:p>
          </p:txBody>
        </p:sp>
        <p:sp>
          <p:nvSpPr>
            <p:cNvPr id="6" name="等腰三角形 5"/>
            <p:cNvSpPr/>
            <p:nvPr/>
          </p:nvSpPr>
          <p:spPr>
            <a:xfrm rot="5400000">
              <a:off x="1478" y="2592"/>
              <a:ext cx="390" cy="318"/>
            </a:xfrm>
            <a:prstGeom prst="triangle">
              <a:avLst/>
            </a:prstGeom>
            <a:solidFill>
              <a:srgbClr val="008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961390" y="1987550"/>
            <a:ext cx="9281160" cy="2676525"/>
          </a:xfrm>
          <a:prstGeom prst="rect">
            <a:avLst/>
          </a:prstGeom>
          <a:noFill/>
        </p:spPr>
        <p:txBody>
          <a:bodyPr wrap="square" rtlCol="0">
            <a:spAutoFit/>
          </a:bodyPr>
          <a:lstStyle/>
          <a:p>
            <a:pPr>
              <a:lnSpc>
                <a:spcPct val="150000"/>
              </a:lnSpc>
            </a:pPr>
            <a:r>
              <a:rPr lang="en-US" altLang="zh-CN" b="1"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b="1"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去除7时前与9时后的数据：</a:t>
            </a:r>
          </a:p>
          <a:p>
            <a:pPr>
              <a:lnSpc>
                <a:spcPct val="150000"/>
              </a:lnSpc>
            </a:pPr>
            <a:r>
              <a:rPr lang="zh-CN" altLang="en-US"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       原始自行车订单数据中存在的订单时间为早6时至10时，而需要研究的是早高峰时段(7:00-9:00)之间存在潮汐现象的共享单车围栏，故直接移除7:00之前和9:00之后的数据。</a:t>
            </a:r>
          </a:p>
          <a:p>
            <a:pPr>
              <a:lnSpc>
                <a:spcPct val="100000"/>
              </a:lnSpc>
            </a:pPr>
            <a:endParaRPr lang="zh-CN" altLang="en-US" b="1"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zh-CN" altLang="en-US" b="1"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数据清洗结果：</a:t>
            </a:r>
          </a:p>
          <a:p>
            <a:pPr>
              <a:lnSpc>
                <a:spcPct val="150000"/>
              </a:lnSpc>
            </a:pPr>
            <a:r>
              <a:rPr lang="zh-CN" altLang="en-US"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       可用于后续数据挖掘与算法分析的共享单车开/关锁数据数量由原先的585292个下降到了339810个，原始数据中共有约41.9%的数据不可用于后续分析（所处时间不在研究范围内，或为异常数据）。</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24790" y="277495"/>
            <a:ext cx="8672830" cy="583565"/>
          </a:xfrm>
          <a:prstGeom prst="rect">
            <a:avLst/>
          </a:prstGeom>
          <a:noFill/>
        </p:spPr>
        <p:txBody>
          <a:bodyPr wrap="square" rtlCol="0">
            <a:spAutoFit/>
          </a:bodyPr>
          <a:lstStyle/>
          <a:p>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sym typeface="+mn-ea"/>
              </a:rPr>
              <a:t>赛题分析</a:t>
            </a:r>
            <a:r>
              <a:rPr lang="en-US" altLang="zh-CN"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a:t>
            </a:r>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sym typeface="+mn-ea"/>
              </a:rPr>
              <a:t>基于围栏大小设置停车允许范围</a:t>
            </a:r>
          </a:p>
        </p:txBody>
      </p:sp>
      <p:sp>
        <p:nvSpPr>
          <p:cNvPr id="2" name="矩形 1"/>
          <p:cNvSpPr/>
          <p:nvPr/>
        </p:nvSpPr>
        <p:spPr>
          <a:xfrm>
            <a:off x="0" y="261620"/>
            <a:ext cx="133985" cy="623570"/>
          </a:xfrm>
          <a:prstGeom prst="rect">
            <a:avLst/>
          </a:prstGeom>
          <a:gradFill>
            <a:gsLst>
              <a:gs pos="0">
                <a:srgbClr val="00A0E9"/>
              </a:gs>
              <a:gs pos="100000">
                <a:srgbClr val="007FC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单圆角矩形 12"/>
          <p:cNvSpPr/>
          <p:nvPr/>
        </p:nvSpPr>
        <p:spPr>
          <a:xfrm>
            <a:off x="635577" y="1285210"/>
            <a:ext cx="10150673" cy="4857568"/>
          </a:xfrm>
          <a:prstGeom prst="round1Rect">
            <a:avLst>
              <a:gd name="adj" fmla="val 0"/>
            </a:avLst>
          </a:prstGeom>
          <a:solidFill>
            <a:srgbClr val="EFF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dirty="0">
              <a:solidFill>
                <a:schemeClr val="tx1">
                  <a:lumMod val="85000"/>
                  <a:lumOff val="15000"/>
                </a:schemeClr>
              </a:solidFill>
            </a:endParaRPr>
          </a:p>
        </p:txBody>
      </p:sp>
      <p:grpSp>
        <p:nvGrpSpPr>
          <p:cNvPr id="9" name="组合 8"/>
          <p:cNvGrpSpPr/>
          <p:nvPr/>
        </p:nvGrpSpPr>
        <p:grpSpPr>
          <a:xfrm>
            <a:off x="961390" y="1285240"/>
            <a:ext cx="9598660" cy="737235"/>
            <a:chOff x="1514" y="2024"/>
            <a:chExt cx="15116" cy="1161"/>
          </a:xfrm>
        </p:grpSpPr>
        <p:sp>
          <p:nvSpPr>
            <p:cNvPr id="5" name="文本框 4"/>
            <p:cNvSpPr txBox="1"/>
            <p:nvPr/>
          </p:nvSpPr>
          <p:spPr>
            <a:xfrm>
              <a:off x="1623" y="2024"/>
              <a:ext cx="15007" cy="1161"/>
            </a:xfrm>
            <a:prstGeom prst="rect">
              <a:avLst/>
            </a:prstGeom>
            <a:noFill/>
          </p:spPr>
          <p:txBody>
            <a:bodyPr wrap="square" rtlCol="0">
              <a:spAutoFit/>
            </a:bodyPr>
            <a:lstStyle>
              <a:defPPr>
                <a:defRPr lang="en-US"/>
              </a:defPPr>
              <a:lvl1pPr algn="ctr" defTabSz="457200">
                <a:lnSpc>
                  <a:spcPct val="130000"/>
                </a:lnSpc>
                <a:defRPr kumimoji="1" sz="2000">
                  <a:solidFill>
                    <a:schemeClr val="tx1">
                      <a:lumMod val="85000"/>
                      <a:lumOff val="15000"/>
                    </a:schemeClr>
                  </a:solidFill>
                  <a:latin typeface="微软雅黑" panose="020B0503020204020204" pitchFamily="34" charset="-122"/>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pPr algn="l">
                <a:lnSpc>
                  <a:spcPct val="150000"/>
                </a:lnSpc>
              </a:pPr>
              <a:r>
                <a:rPr lang="en-US" altLang="zh-CN" sz="2800" b="1" dirty="0">
                  <a:solidFill>
                    <a:srgbClr val="0084D2"/>
                  </a:solidFill>
                  <a:cs typeface="微软雅黑" panose="020B0503020204020204" pitchFamily="34" charset="-122"/>
                </a:rPr>
                <a:t> </a:t>
              </a:r>
              <a:r>
                <a:rPr lang="zh-CN" altLang="zh-CN" sz="2800" b="1" dirty="0">
                  <a:solidFill>
                    <a:srgbClr val="0084D2"/>
                  </a:solidFill>
                  <a:cs typeface="微软雅黑" panose="020B0503020204020204" pitchFamily="34" charset="-122"/>
                </a:rPr>
                <a:t>基于围栏大小设置停车允许范围</a:t>
              </a:r>
            </a:p>
          </p:txBody>
        </p:sp>
        <p:sp>
          <p:nvSpPr>
            <p:cNvPr id="6" name="等腰三角形 5"/>
            <p:cNvSpPr/>
            <p:nvPr/>
          </p:nvSpPr>
          <p:spPr>
            <a:xfrm rot="5400000">
              <a:off x="1478" y="2592"/>
              <a:ext cx="390" cy="318"/>
            </a:xfrm>
            <a:prstGeom prst="triangle">
              <a:avLst/>
            </a:prstGeom>
            <a:solidFill>
              <a:srgbClr val="008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5742305" y="2375535"/>
            <a:ext cx="4970780" cy="2676525"/>
          </a:xfrm>
          <a:prstGeom prst="rect">
            <a:avLst/>
          </a:prstGeom>
          <a:noFill/>
        </p:spPr>
        <p:txBody>
          <a:bodyPr wrap="square" rtlCol="0">
            <a:spAutoFit/>
          </a:bodyPr>
          <a:lstStyle/>
          <a:p>
            <a:pPr>
              <a:lnSpc>
                <a:spcPct val="150000"/>
              </a:lnSpc>
            </a:pPr>
            <a:r>
              <a:rPr lang="en-US"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不同围栏的大小差距非常之大</a:t>
            </a: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延伸相同长度之后覆盖的额外范围</a:t>
            </a: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差距也非常大。</a:t>
            </a:r>
          </a:p>
          <a:p>
            <a:pPr>
              <a:lnSpc>
                <a:spcPct val="150000"/>
              </a:lnSpc>
            </a:pP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       例如，1 * 1围栏向外扩张1米后，额外增加的面积只有9 – 1 = 8 平方米，而 10* 10围栏向外扩张1米后，额外增加的面积变为144-100=44平方米。</a:t>
            </a:r>
          </a:p>
          <a:p>
            <a:pPr>
              <a:lnSpc>
                <a:spcPct val="150000"/>
              </a:lnSpc>
            </a:pP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       大型围栏外围调度难度远远高于中小型围栏，对大型围栏做特殊处理</a:t>
            </a:r>
            <a:r>
              <a:rPr lang="zh-CN" sz="1600" b="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减少外围可容忍的额外停车距离</a:t>
            </a: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p>
        </p:txBody>
      </p:sp>
      <p:pic>
        <p:nvPicPr>
          <p:cNvPr id="8" name="Picture 8"/>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1030605" y="2411095"/>
            <a:ext cx="4361180" cy="27076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24790" y="277495"/>
            <a:ext cx="8672830" cy="583565"/>
          </a:xfrm>
          <a:prstGeom prst="rect">
            <a:avLst/>
          </a:prstGeom>
          <a:noFill/>
        </p:spPr>
        <p:txBody>
          <a:bodyPr wrap="square" rtlCol="0">
            <a:spAutoFit/>
          </a:bodyPr>
          <a:lstStyle/>
          <a:p>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sym typeface="+mn-ea"/>
              </a:rPr>
              <a:t>赛题分析</a:t>
            </a:r>
            <a:r>
              <a:rPr lang="en-US" altLang="zh-CN"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a:t>
            </a:r>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sym typeface="+mn-ea"/>
              </a:rPr>
              <a:t>基于围栏大小设置停车允许范围</a:t>
            </a:r>
          </a:p>
        </p:txBody>
      </p:sp>
      <p:sp>
        <p:nvSpPr>
          <p:cNvPr id="2" name="矩形 1"/>
          <p:cNvSpPr/>
          <p:nvPr/>
        </p:nvSpPr>
        <p:spPr>
          <a:xfrm>
            <a:off x="0" y="261620"/>
            <a:ext cx="133985" cy="623570"/>
          </a:xfrm>
          <a:prstGeom prst="rect">
            <a:avLst/>
          </a:prstGeom>
          <a:gradFill>
            <a:gsLst>
              <a:gs pos="0">
                <a:srgbClr val="00A0E9"/>
              </a:gs>
              <a:gs pos="100000">
                <a:srgbClr val="007FC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单圆角矩形 12"/>
          <p:cNvSpPr/>
          <p:nvPr/>
        </p:nvSpPr>
        <p:spPr>
          <a:xfrm>
            <a:off x="635577" y="1285210"/>
            <a:ext cx="10150673" cy="4857568"/>
          </a:xfrm>
          <a:prstGeom prst="round1Rect">
            <a:avLst>
              <a:gd name="adj" fmla="val 0"/>
            </a:avLst>
          </a:prstGeom>
          <a:solidFill>
            <a:srgbClr val="EFF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dirty="0">
              <a:solidFill>
                <a:schemeClr val="tx1">
                  <a:lumMod val="85000"/>
                  <a:lumOff val="15000"/>
                </a:schemeClr>
              </a:solidFill>
            </a:endParaRPr>
          </a:p>
        </p:txBody>
      </p:sp>
      <p:grpSp>
        <p:nvGrpSpPr>
          <p:cNvPr id="9" name="组合 8"/>
          <p:cNvGrpSpPr/>
          <p:nvPr/>
        </p:nvGrpSpPr>
        <p:grpSpPr>
          <a:xfrm>
            <a:off x="805180" y="1180823"/>
            <a:ext cx="9598660" cy="737235"/>
            <a:chOff x="1514" y="2024"/>
            <a:chExt cx="15116" cy="1161"/>
          </a:xfrm>
        </p:grpSpPr>
        <p:sp>
          <p:nvSpPr>
            <p:cNvPr id="5" name="文本框 4"/>
            <p:cNvSpPr txBox="1"/>
            <p:nvPr/>
          </p:nvSpPr>
          <p:spPr>
            <a:xfrm>
              <a:off x="1623" y="2024"/>
              <a:ext cx="15007" cy="1161"/>
            </a:xfrm>
            <a:prstGeom prst="rect">
              <a:avLst/>
            </a:prstGeom>
            <a:noFill/>
          </p:spPr>
          <p:txBody>
            <a:bodyPr wrap="square" rtlCol="0">
              <a:spAutoFit/>
            </a:bodyPr>
            <a:lstStyle>
              <a:defPPr>
                <a:defRPr lang="en-US"/>
              </a:defPPr>
              <a:lvl1pPr algn="ctr" defTabSz="457200">
                <a:lnSpc>
                  <a:spcPct val="130000"/>
                </a:lnSpc>
                <a:defRPr kumimoji="1" sz="2000">
                  <a:solidFill>
                    <a:schemeClr val="tx1">
                      <a:lumMod val="85000"/>
                      <a:lumOff val="15000"/>
                    </a:schemeClr>
                  </a:solidFill>
                  <a:latin typeface="微软雅黑" panose="020B0503020204020204" pitchFamily="34" charset="-122"/>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pPr algn="l">
                <a:lnSpc>
                  <a:spcPct val="150000"/>
                </a:lnSpc>
              </a:pPr>
              <a:r>
                <a:rPr lang="en-US" altLang="zh-CN" sz="2800" b="1" dirty="0">
                  <a:solidFill>
                    <a:srgbClr val="0084D2"/>
                  </a:solidFill>
                  <a:cs typeface="微软雅黑" panose="020B0503020204020204" pitchFamily="34" charset="-122"/>
                </a:rPr>
                <a:t> </a:t>
              </a:r>
              <a:r>
                <a:rPr lang="zh-CN" altLang="zh-CN" sz="2800" b="1" dirty="0">
                  <a:solidFill>
                    <a:srgbClr val="0084D2"/>
                  </a:solidFill>
                  <a:cs typeface="微软雅黑" panose="020B0503020204020204" pitchFamily="34" charset="-122"/>
                </a:rPr>
                <a:t>基于围栏大小设置停车允许范围</a:t>
              </a:r>
            </a:p>
          </p:txBody>
        </p:sp>
        <p:sp>
          <p:nvSpPr>
            <p:cNvPr id="6" name="等腰三角形 5"/>
            <p:cNvSpPr/>
            <p:nvPr/>
          </p:nvSpPr>
          <p:spPr>
            <a:xfrm rot="5400000">
              <a:off x="1478" y="2592"/>
              <a:ext cx="390" cy="318"/>
            </a:xfrm>
            <a:prstGeom prst="triangle">
              <a:avLst/>
            </a:prstGeom>
            <a:solidFill>
              <a:srgbClr val="008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761682" y="1737819"/>
            <a:ext cx="9754870" cy="4480842"/>
          </a:xfrm>
          <a:prstGeom prst="rect">
            <a:avLst/>
          </a:prstGeom>
          <a:noFill/>
        </p:spPr>
        <p:txBody>
          <a:bodyPr wrap="square" rtlCol="0">
            <a:spAutoFit/>
          </a:bodyPr>
          <a:lstStyle/>
          <a:p>
            <a:pPr>
              <a:lnSpc>
                <a:spcPct val="150000"/>
              </a:lnSpc>
            </a:pPr>
            <a:r>
              <a:rPr lang="en-US"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sz="1600" dirty="0" err="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加入CENTER_DISTANCE维度</a:t>
            </a:r>
            <a:r>
              <a:rPr 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600" dirty="0" err="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车辆与围栏中心点的距离</a:t>
            </a:r>
            <a:r>
              <a:rPr 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。将非异常数据拆分为</a:t>
            </a:r>
            <a:r>
              <a:rPr lang="zh-CN" sz="1600" b="1"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可计入停车围栏流量的点</a:t>
            </a:r>
            <a:r>
              <a:rPr 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和</a:t>
            </a:r>
            <a:r>
              <a:rPr lang="zh-CN" sz="1600" b="1"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无法计入的点</a:t>
            </a:r>
            <a:r>
              <a:rPr 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p>
          <a:p>
            <a:pPr>
              <a:lnSpc>
                <a:spcPct val="150000"/>
              </a:lnSpc>
            </a:pPr>
            <a:r>
              <a:rPr 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       无法计入点定义为：离停车围栏中心点40米外（针对中小型共享单车围栏），或离停车边界20米外（针对大型共享单车围栏）的点。</a:t>
            </a:r>
          </a:p>
          <a:p>
            <a:pPr>
              <a:lnSpc>
                <a:spcPct val="150000"/>
              </a:lnSpc>
            </a:pPr>
            <a:r>
              <a:rPr 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       </a:t>
            </a:r>
          </a:p>
          <a:p>
            <a:pPr>
              <a:lnSpc>
                <a:spcPct val="150000"/>
              </a:lnSpc>
            </a:pPr>
            <a:endParaRPr 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endParaRPr 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endParaRPr 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endParaRPr 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endParaRPr 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       进行剔除后, 数据量由339810降低为282383, 产生了57427个停车区域外(不计入流量)的点</a:t>
            </a:r>
            <a:r>
              <a:rPr lang="en-US" alt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即</a:t>
            </a:r>
            <a:r>
              <a:rPr lang="en-US" alt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乱停车</a:t>
            </a:r>
            <a:r>
              <a:rPr lang="en-US" alt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点</a:t>
            </a:r>
            <a:endParaRPr 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7" name="Picture 11"/>
          <p:cNvPicPr>
            <a:picLocks noChangeAspect="1"/>
          </p:cNvPicPr>
          <p:nvPr>
            <p:custDataLst>
              <p:tags r:id="rId1"/>
            </p:custDataLst>
          </p:nvPr>
        </p:nvPicPr>
        <p:blipFill>
          <a:blip r:embed="rId4">
            <a:clrChange>
              <a:clrFrom>
                <a:srgbClr val="FFFFFF">
                  <a:alpha val="100000"/>
                </a:srgbClr>
              </a:clrFrom>
              <a:clrTo>
                <a:srgbClr val="FFFFFF">
                  <a:alpha val="100000"/>
                  <a:alpha val="0"/>
                </a:srgbClr>
              </a:clrTo>
            </a:clrChange>
          </a:blip>
          <a:srcRect t="4371" r="40502"/>
          <a:stretch>
            <a:fillRect/>
          </a:stretch>
        </p:blipFill>
        <p:spPr>
          <a:xfrm>
            <a:off x="1962508" y="2820035"/>
            <a:ext cx="3748405" cy="2882900"/>
          </a:xfrm>
          <a:prstGeom prst="rect">
            <a:avLst/>
          </a:prstGeom>
        </p:spPr>
      </p:pic>
      <p:pic>
        <p:nvPicPr>
          <p:cNvPr id="3" name="Picture 11"/>
          <p:cNvPicPr>
            <a:picLocks noChangeAspect="1"/>
          </p:cNvPicPr>
          <p:nvPr>
            <p:custDataLst>
              <p:tags r:id="rId2"/>
            </p:custDataLst>
          </p:nvPr>
        </p:nvPicPr>
        <p:blipFill>
          <a:blip r:embed="rId4">
            <a:clrChange>
              <a:clrFrom>
                <a:srgbClr val="FFFFFF">
                  <a:alpha val="100000"/>
                </a:srgbClr>
              </a:clrFrom>
              <a:clrTo>
                <a:srgbClr val="FFFFFF">
                  <a:alpha val="100000"/>
                  <a:alpha val="0"/>
                </a:srgbClr>
              </a:clrTo>
            </a:clrChange>
          </a:blip>
          <a:srcRect l="58891" t="4625"/>
          <a:stretch>
            <a:fillRect/>
          </a:stretch>
        </p:blipFill>
        <p:spPr>
          <a:xfrm>
            <a:off x="7101341" y="3010103"/>
            <a:ext cx="2295525" cy="25488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24790" y="277495"/>
            <a:ext cx="9152890" cy="583565"/>
          </a:xfrm>
          <a:prstGeom prst="rect">
            <a:avLst/>
          </a:prstGeom>
          <a:noFill/>
        </p:spPr>
        <p:txBody>
          <a:bodyPr wrap="square" rtlCol="0">
            <a:spAutoFit/>
          </a:bodyPr>
          <a:lstStyle/>
          <a:p>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sym typeface="+mn-ea"/>
              </a:rPr>
              <a:t>赛题分析</a:t>
            </a:r>
            <a:r>
              <a:rPr lang="en-US" altLang="zh-CN"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a:t>
            </a:r>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sym typeface="+mn-ea"/>
              </a:rPr>
              <a:t>开/关锁数据的进一步挖掘与可视化</a:t>
            </a:r>
          </a:p>
        </p:txBody>
      </p:sp>
      <p:sp>
        <p:nvSpPr>
          <p:cNvPr id="2" name="矩形 1"/>
          <p:cNvSpPr/>
          <p:nvPr/>
        </p:nvSpPr>
        <p:spPr>
          <a:xfrm>
            <a:off x="0" y="261620"/>
            <a:ext cx="133985" cy="623570"/>
          </a:xfrm>
          <a:prstGeom prst="rect">
            <a:avLst/>
          </a:prstGeom>
          <a:gradFill>
            <a:gsLst>
              <a:gs pos="0">
                <a:srgbClr val="00A0E9"/>
              </a:gs>
              <a:gs pos="100000">
                <a:srgbClr val="007FC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单圆角矩形 12"/>
          <p:cNvSpPr/>
          <p:nvPr/>
        </p:nvSpPr>
        <p:spPr>
          <a:xfrm>
            <a:off x="613987" y="1285210"/>
            <a:ext cx="10150673" cy="4857568"/>
          </a:xfrm>
          <a:prstGeom prst="round1Rect">
            <a:avLst>
              <a:gd name="adj" fmla="val 0"/>
            </a:avLst>
          </a:prstGeom>
          <a:solidFill>
            <a:srgbClr val="EFF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dirty="0">
              <a:solidFill>
                <a:schemeClr val="tx1">
                  <a:lumMod val="85000"/>
                  <a:lumOff val="15000"/>
                </a:schemeClr>
              </a:solidFill>
            </a:endParaRPr>
          </a:p>
        </p:txBody>
      </p:sp>
      <p:grpSp>
        <p:nvGrpSpPr>
          <p:cNvPr id="9" name="组合 8"/>
          <p:cNvGrpSpPr/>
          <p:nvPr/>
        </p:nvGrpSpPr>
        <p:grpSpPr>
          <a:xfrm>
            <a:off x="961390" y="1285240"/>
            <a:ext cx="9598660" cy="737235"/>
            <a:chOff x="1514" y="2024"/>
            <a:chExt cx="15116" cy="1161"/>
          </a:xfrm>
        </p:grpSpPr>
        <p:sp>
          <p:nvSpPr>
            <p:cNvPr id="5" name="文本框 4"/>
            <p:cNvSpPr txBox="1"/>
            <p:nvPr/>
          </p:nvSpPr>
          <p:spPr>
            <a:xfrm>
              <a:off x="1623" y="2024"/>
              <a:ext cx="15007" cy="1161"/>
            </a:xfrm>
            <a:prstGeom prst="rect">
              <a:avLst/>
            </a:prstGeom>
            <a:noFill/>
          </p:spPr>
          <p:txBody>
            <a:bodyPr wrap="square" rtlCol="0">
              <a:spAutoFit/>
            </a:bodyPr>
            <a:lstStyle>
              <a:defPPr>
                <a:defRPr lang="en-US"/>
              </a:defPPr>
              <a:lvl1pPr algn="ctr" defTabSz="457200">
                <a:lnSpc>
                  <a:spcPct val="130000"/>
                </a:lnSpc>
                <a:defRPr kumimoji="1" sz="2000">
                  <a:solidFill>
                    <a:schemeClr val="tx1">
                      <a:lumMod val="85000"/>
                      <a:lumOff val="15000"/>
                    </a:schemeClr>
                  </a:solidFill>
                  <a:latin typeface="微软雅黑" panose="020B0503020204020204" pitchFamily="34" charset="-122"/>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pPr algn="l">
                <a:lnSpc>
                  <a:spcPct val="150000"/>
                </a:lnSpc>
              </a:pPr>
              <a:r>
                <a:rPr lang="zh-CN" sz="2800" b="1" dirty="0">
                  <a:solidFill>
                    <a:srgbClr val="0084D2"/>
                  </a:solidFill>
                  <a:cs typeface="微软雅黑" panose="020B0503020204020204" pitchFamily="34" charset="-122"/>
                </a:rPr>
                <a:t>“乱停车”现象集中时段和地区的探索</a:t>
              </a:r>
            </a:p>
          </p:txBody>
        </p:sp>
        <p:sp>
          <p:nvSpPr>
            <p:cNvPr id="6" name="等腰三角形 5"/>
            <p:cNvSpPr/>
            <p:nvPr/>
          </p:nvSpPr>
          <p:spPr>
            <a:xfrm rot="5400000">
              <a:off x="1478" y="2592"/>
              <a:ext cx="390" cy="318"/>
            </a:xfrm>
            <a:prstGeom prst="triangle">
              <a:avLst/>
            </a:prstGeom>
            <a:solidFill>
              <a:srgbClr val="008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1030605" y="2022475"/>
            <a:ext cx="4531995" cy="3784600"/>
          </a:xfrm>
          <a:prstGeom prst="rect">
            <a:avLst/>
          </a:prstGeom>
          <a:noFill/>
        </p:spPr>
        <p:txBody>
          <a:bodyPr wrap="square" rtlCol="0">
            <a:spAutoFit/>
          </a:bodyPr>
          <a:lstStyle/>
          <a:p>
            <a:pPr>
              <a:lnSpc>
                <a:spcPct val="150000"/>
              </a:lnSpc>
            </a:pPr>
            <a:r>
              <a:rPr sz="1600" b="1" dirty="0" err="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按</a:t>
            </a:r>
            <a:r>
              <a:rPr lang="en-US" sz="1600" b="1" dirty="0" err="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600" b="1" dirty="0" err="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时间-停放量</a:t>
            </a:r>
            <a:r>
              <a:rPr lang="en-US" sz="1600" b="1" dirty="0" err="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600" b="1" dirty="0" err="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可视化</a:t>
            </a:r>
            <a:endParaRPr sz="1600" b="1"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endParaRPr sz="1600" b="1"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endParaRPr sz="1600" b="1"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endParaRPr sz="1600" b="1"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endParaRPr sz="1600" b="1"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endParaRPr sz="1600" b="1"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endParaRPr sz="1600" b="1"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endParaRPr sz="1600" b="1"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sz="1600" dirty="0" err="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在允许范围外停车</a:t>
            </a:r>
            <a:r>
              <a:rPr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600" dirty="0" err="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取车量与在允许范围内停车</a:t>
            </a:r>
            <a:r>
              <a:rPr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600" dirty="0" err="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取车量的变化趋势没有特别明显的</a:t>
            </a:r>
            <a:r>
              <a:rPr lang="zh-CN" altLang="en-US"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不同</a:t>
            </a:r>
            <a:endParaRPr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39" name="Picture 39"/>
          <p:cNvPicPr>
            <a:picLocks noChangeAspect="1"/>
          </p:cNvPicPr>
          <p:nvPr/>
        </p:nvPicPr>
        <p:blipFill>
          <a:blip r:embed="rId2"/>
          <a:srcRect l="2021" t="42942" r="57788" b="1172"/>
          <a:stretch>
            <a:fillRect/>
          </a:stretch>
        </p:blipFill>
        <p:spPr>
          <a:xfrm>
            <a:off x="1163320" y="2450465"/>
            <a:ext cx="2664460" cy="2614930"/>
          </a:xfrm>
          <a:prstGeom prst="rect">
            <a:avLst/>
          </a:prstGeom>
        </p:spPr>
      </p:pic>
      <p:sp>
        <p:nvSpPr>
          <p:cNvPr id="7" name="文本框 6"/>
          <p:cNvSpPr txBox="1"/>
          <p:nvPr/>
        </p:nvSpPr>
        <p:spPr>
          <a:xfrm>
            <a:off x="6553200" y="2022475"/>
            <a:ext cx="4903470" cy="3415030"/>
          </a:xfrm>
          <a:prstGeom prst="rect">
            <a:avLst/>
          </a:prstGeom>
          <a:noFill/>
        </p:spPr>
        <p:txBody>
          <a:bodyPr wrap="square" rtlCol="0">
            <a:spAutoFit/>
          </a:bodyPr>
          <a:lstStyle/>
          <a:p>
            <a:pPr>
              <a:lnSpc>
                <a:spcPct val="150000"/>
              </a:lnSpc>
            </a:pPr>
            <a:r>
              <a:rPr sz="1600" b="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按</a:t>
            </a:r>
            <a:r>
              <a:rPr lang="en-US" sz="1600" b="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600" b="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停车/取车数据的空间分布</a:t>
            </a:r>
            <a:r>
              <a:rPr lang="en-US" sz="1600" b="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600" b="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可视化</a:t>
            </a:r>
          </a:p>
          <a:p>
            <a:pPr>
              <a:lnSpc>
                <a:spcPct val="150000"/>
              </a:lnSpc>
            </a:pPr>
            <a:endParaRPr sz="1600" b="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endParaRPr sz="1600" b="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endParaRPr sz="1600" b="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endParaRPr sz="1600" b="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endParaRPr sz="1600" b="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endParaRPr sz="1600" b="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endParaRPr sz="1600" b="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有部分区域”乱停车”现象较为严重</a:t>
            </a: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p>
        </p:txBody>
      </p:sp>
      <p:pic>
        <p:nvPicPr>
          <p:cNvPr id="40" name="Picture 40"/>
          <p:cNvPicPr>
            <a:picLocks noChangeAspect="1"/>
          </p:cNvPicPr>
          <p:nvPr/>
        </p:nvPicPr>
        <p:blipFill>
          <a:blip r:embed="rId3"/>
          <a:stretch>
            <a:fillRect/>
          </a:stretch>
        </p:blipFill>
        <p:spPr>
          <a:xfrm>
            <a:off x="6640195" y="2450465"/>
            <a:ext cx="2413000" cy="261493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ppt内页"/>
          <p:cNvPicPr>
            <a:picLocks noChangeAspect="1"/>
          </p:cNvPicPr>
          <p:nvPr/>
        </p:nvPicPr>
        <p:blipFill>
          <a:blip r:embed="rId2"/>
          <a:stretch>
            <a:fillRect/>
          </a:stretch>
        </p:blipFill>
        <p:spPr>
          <a:xfrm>
            <a:off x="0" y="0"/>
            <a:ext cx="12192000" cy="1706880"/>
          </a:xfrm>
          <a:prstGeom prst="rect">
            <a:avLst/>
          </a:prstGeom>
        </p:spPr>
      </p:pic>
      <p:sp>
        <p:nvSpPr>
          <p:cNvPr id="3" name="文本框 2"/>
          <p:cNvSpPr txBox="1"/>
          <p:nvPr/>
        </p:nvSpPr>
        <p:spPr>
          <a:xfrm>
            <a:off x="5304155" y="437833"/>
            <a:ext cx="1583690" cy="829945"/>
          </a:xfrm>
          <a:prstGeom prst="rect">
            <a:avLst/>
          </a:prstGeom>
          <a:noFill/>
        </p:spPr>
        <p:txBody>
          <a:bodyPr wrap="none" rtlCol="0">
            <a:spAutoFit/>
          </a:bodyPr>
          <a:lstStyle/>
          <a:p>
            <a:r>
              <a:rPr lang="zh-CN" altLang="en-US" sz="4800" b="1">
                <a:solidFill>
                  <a:schemeClr val="bg1"/>
                </a:solidFill>
                <a:latin typeface="微软雅黑" panose="020B0503020204020204" pitchFamily="34" charset="-122"/>
                <a:ea typeface="微软雅黑" panose="020B0503020204020204" pitchFamily="34" charset="-122"/>
              </a:rPr>
              <a:t>目 录</a:t>
            </a:r>
          </a:p>
        </p:txBody>
      </p:sp>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06110" y="5515610"/>
            <a:ext cx="6485890" cy="1342390"/>
          </a:xfrm>
          <a:prstGeom prst="rect">
            <a:avLst/>
          </a:prstGeom>
        </p:spPr>
      </p:pic>
      <p:grpSp>
        <p:nvGrpSpPr>
          <p:cNvPr id="4" name="组合 3"/>
          <p:cNvGrpSpPr/>
          <p:nvPr/>
        </p:nvGrpSpPr>
        <p:grpSpPr>
          <a:xfrm>
            <a:off x="4137660" y="2232025"/>
            <a:ext cx="3917315" cy="3443605"/>
            <a:chOff x="6303" y="3492"/>
            <a:chExt cx="6169" cy="5423"/>
          </a:xfrm>
        </p:grpSpPr>
        <p:sp>
          <p:nvSpPr>
            <p:cNvPr id="31" name="Template from Qian t u 8 4 3 5 7 5 9"/>
            <p:cNvSpPr/>
            <p:nvPr/>
          </p:nvSpPr>
          <p:spPr>
            <a:xfrm>
              <a:off x="6303" y="3492"/>
              <a:ext cx="988" cy="800"/>
            </a:xfrm>
            <a:prstGeom prst="rect">
              <a:avLst/>
            </a:prstGeom>
            <a:noFill/>
            <a:ln w="5080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r>
                <a:rPr lang="en-US" altLang="zh-CN" sz="2400" b="1" dirty="0">
                  <a:solidFill>
                    <a:srgbClr val="ED7D31"/>
                  </a:solidFill>
                  <a:latin typeface="微软雅黑" panose="020B0503020204020204" pitchFamily="34" charset="-122"/>
                  <a:ea typeface="微软雅黑" panose="020B0503020204020204" pitchFamily="34" charset="-122"/>
                  <a:cs typeface="+mn-ea"/>
                  <a:sym typeface="+mn-lt"/>
                </a:rPr>
                <a:t>01</a:t>
              </a:r>
            </a:p>
          </p:txBody>
        </p:sp>
        <p:sp>
          <p:nvSpPr>
            <p:cNvPr id="32" name="Template from Qian t u 8 4 3 5 7 5 9"/>
            <p:cNvSpPr/>
            <p:nvPr/>
          </p:nvSpPr>
          <p:spPr>
            <a:xfrm>
              <a:off x="6303" y="4676"/>
              <a:ext cx="988" cy="800"/>
            </a:xfrm>
            <a:prstGeom prst="rect">
              <a:avLst/>
            </a:prstGeom>
            <a:noFill/>
            <a:ln w="50800">
              <a:solidFill>
                <a:srgbClr val="00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r>
                <a:rPr lang="en-US" altLang="zh-CN" sz="2400" b="1" dirty="0">
                  <a:solidFill>
                    <a:srgbClr val="0084D2"/>
                  </a:solidFill>
                  <a:latin typeface="微软雅黑" panose="020B0503020204020204" pitchFamily="34" charset="-122"/>
                  <a:ea typeface="微软雅黑" panose="020B0503020204020204" pitchFamily="34" charset="-122"/>
                  <a:cs typeface="+mn-ea"/>
                  <a:sym typeface="+mn-lt"/>
                </a:rPr>
                <a:t>02</a:t>
              </a:r>
            </a:p>
          </p:txBody>
        </p:sp>
        <p:sp>
          <p:nvSpPr>
            <p:cNvPr id="33" name="Template from Qian t u 8 4 3 5 7 5 9"/>
            <p:cNvSpPr/>
            <p:nvPr/>
          </p:nvSpPr>
          <p:spPr>
            <a:xfrm>
              <a:off x="6303" y="7001"/>
              <a:ext cx="988" cy="800"/>
            </a:xfrm>
            <a:prstGeom prst="rect">
              <a:avLst/>
            </a:prstGeom>
            <a:noFill/>
            <a:ln w="50800">
              <a:solidFill>
                <a:srgbClr val="00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r>
                <a:rPr lang="en-US" altLang="zh-CN" sz="2400" b="1" dirty="0">
                  <a:solidFill>
                    <a:srgbClr val="0084D2"/>
                  </a:solidFill>
                  <a:latin typeface="微软雅黑" panose="020B0503020204020204" pitchFamily="34" charset="-122"/>
                  <a:ea typeface="微软雅黑" panose="020B0503020204020204" pitchFamily="34" charset="-122"/>
                  <a:cs typeface="+mn-ea"/>
                  <a:sym typeface="+mn-lt"/>
                </a:rPr>
                <a:t>0</a:t>
              </a:r>
              <a:r>
                <a:rPr lang="en-US" sz="2400" b="1" dirty="0">
                  <a:solidFill>
                    <a:srgbClr val="0084D2"/>
                  </a:solidFill>
                  <a:latin typeface="微软雅黑" panose="020B0503020204020204" pitchFamily="34" charset="-122"/>
                  <a:ea typeface="微软雅黑" panose="020B0503020204020204" pitchFamily="34" charset="-122"/>
                  <a:cs typeface="+mn-ea"/>
                  <a:sym typeface="+mn-lt"/>
                </a:rPr>
                <a:t>4</a:t>
              </a:r>
            </a:p>
          </p:txBody>
        </p:sp>
        <p:sp>
          <p:nvSpPr>
            <p:cNvPr id="34" name="Template from Qian t u 8 4 3 5 7 5 9"/>
            <p:cNvSpPr/>
            <p:nvPr/>
          </p:nvSpPr>
          <p:spPr>
            <a:xfrm>
              <a:off x="6303" y="5858"/>
              <a:ext cx="988" cy="800"/>
            </a:xfrm>
            <a:prstGeom prst="rect">
              <a:avLst/>
            </a:prstGeom>
            <a:noFill/>
            <a:ln w="5080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r>
                <a:rPr lang="en-US" altLang="zh-CN" sz="2400" b="1" dirty="0">
                  <a:solidFill>
                    <a:srgbClr val="ED7D31"/>
                  </a:solidFill>
                  <a:latin typeface="微软雅黑" panose="020B0503020204020204" pitchFamily="34" charset="-122"/>
                  <a:ea typeface="微软雅黑" panose="020B0503020204020204" pitchFamily="34" charset="-122"/>
                  <a:cs typeface="+mn-ea"/>
                  <a:sym typeface="+mn-lt"/>
                </a:rPr>
                <a:t>03</a:t>
              </a:r>
            </a:p>
          </p:txBody>
        </p:sp>
        <p:sp>
          <p:nvSpPr>
            <p:cNvPr id="45" name="文本框 8435759"/>
            <p:cNvSpPr txBox="1"/>
            <p:nvPr/>
          </p:nvSpPr>
          <p:spPr>
            <a:xfrm>
              <a:off x="7805" y="3526"/>
              <a:ext cx="4667" cy="5378"/>
            </a:xfrm>
            <a:prstGeom prst="rect">
              <a:avLst/>
            </a:prstGeom>
            <a:noFill/>
          </p:spPr>
          <p:txBody>
            <a:bodyPr wrap="square" rtlCol="0">
              <a:spAutoFit/>
            </a:bodyPr>
            <a:lstStyle/>
            <a:p>
              <a:pPr defTabSz="1219200"/>
              <a:r>
                <a:rPr lang="zh-CN" altLang="en-US" sz="2400" b="1" dirty="0">
                  <a:solidFill>
                    <a:srgbClr val="ED7D31"/>
                  </a:solidFill>
                  <a:latin typeface="微软雅黑" panose="020B0503020204020204" pitchFamily="34" charset="-122"/>
                  <a:ea typeface="微软雅黑" panose="020B0503020204020204" pitchFamily="34" charset="-122"/>
                  <a:cs typeface="微软雅黑" panose="020B0503020204020204" pitchFamily="34" charset="-122"/>
                  <a:sym typeface="+mn-lt"/>
                </a:rPr>
                <a:t>作品主要产出</a:t>
              </a:r>
            </a:p>
            <a:p>
              <a:pPr defTabSz="1219200"/>
              <a:endParaRPr lang="zh-CN" altLang="en-US" sz="2400" b="1"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defTabSz="1219200"/>
              <a:r>
                <a:rPr lang="zh-CN" altLang="en-US" sz="2400" b="1"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lt"/>
                </a:rPr>
                <a:t>赛题分析</a:t>
              </a:r>
            </a:p>
            <a:p>
              <a:pPr defTabSz="1219200"/>
              <a:endParaRPr lang="zh-CN" altLang="en-US" sz="2400" b="1"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defTabSz="1219200"/>
              <a:r>
                <a:rPr lang="zh-CN" altLang="en-US" sz="2400" b="1" dirty="0">
                  <a:solidFill>
                    <a:srgbClr val="ED7D31"/>
                  </a:solidFill>
                  <a:latin typeface="微软雅黑" panose="020B0503020204020204" pitchFamily="34" charset="-122"/>
                  <a:ea typeface="微软雅黑" panose="020B0503020204020204" pitchFamily="34" charset="-122"/>
                  <a:cs typeface="微软雅黑" panose="020B0503020204020204" pitchFamily="34" charset="-122"/>
                  <a:sym typeface="+mn-lt"/>
                </a:rPr>
                <a:t>解决方案</a:t>
              </a:r>
            </a:p>
            <a:p>
              <a:pPr defTabSz="1219200"/>
              <a:endParaRPr lang="zh-CN" altLang="en-US" sz="2400" b="1"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defTabSz="1219200"/>
              <a:r>
                <a:rPr lang="zh-CN" altLang="en-US" sz="2400" b="1"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lt"/>
                </a:rPr>
                <a:t>模型介绍</a:t>
              </a:r>
            </a:p>
            <a:p>
              <a:pPr defTabSz="1219200"/>
              <a:endParaRPr lang="zh-CN" altLang="en-US" sz="2400" b="1"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defTabSz="1219200"/>
              <a:r>
                <a:rPr lang="zh-CN" altLang="en-US" sz="2400" b="1" dirty="0">
                  <a:solidFill>
                    <a:srgbClr val="ED7D31"/>
                  </a:solidFill>
                  <a:latin typeface="微软雅黑" panose="020B0503020204020204" pitchFamily="34" charset="-122"/>
                  <a:ea typeface="微软雅黑" panose="020B0503020204020204" pitchFamily="34" charset="-122"/>
                  <a:cs typeface="微软雅黑" panose="020B0503020204020204" pitchFamily="34" charset="-122"/>
                  <a:sym typeface="+mn-lt"/>
                </a:rPr>
                <a:t>总结思考</a:t>
              </a:r>
            </a:p>
          </p:txBody>
        </p:sp>
        <p:sp>
          <p:nvSpPr>
            <p:cNvPr id="2" name="Template from Qian t u 8 4 3 5 7 5 9"/>
            <p:cNvSpPr/>
            <p:nvPr/>
          </p:nvSpPr>
          <p:spPr>
            <a:xfrm>
              <a:off x="6303" y="8115"/>
              <a:ext cx="988" cy="800"/>
            </a:xfrm>
            <a:prstGeom prst="rect">
              <a:avLst/>
            </a:prstGeom>
            <a:noFill/>
            <a:ln w="5080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r>
                <a:rPr lang="en-US" altLang="zh-CN" sz="2400" b="1" dirty="0">
                  <a:solidFill>
                    <a:srgbClr val="ED7D31"/>
                  </a:solidFill>
                  <a:latin typeface="微软雅黑" panose="020B0503020204020204" pitchFamily="34" charset="-122"/>
                  <a:ea typeface="微软雅黑" panose="020B0503020204020204" pitchFamily="34" charset="-122"/>
                  <a:cs typeface="+mn-ea"/>
                  <a:sym typeface="+mn-lt"/>
                </a:rPr>
                <a:t>05</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24790" y="277495"/>
            <a:ext cx="9152890" cy="583565"/>
          </a:xfrm>
          <a:prstGeom prst="rect">
            <a:avLst/>
          </a:prstGeom>
          <a:noFill/>
        </p:spPr>
        <p:txBody>
          <a:bodyPr wrap="square" rtlCol="0">
            <a:spAutoFit/>
          </a:bodyPr>
          <a:lstStyle/>
          <a:p>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sym typeface="+mn-ea"/>
              </a:rPr>
              <a:t>赛题分析</a:t>
            </a:r>
            <a:r>
              <a:rPr lang="en-US" altLang="zh-CN"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a:t>
            </a:r>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sym typeface="+mn-ea"/>
              </a:rPr>
              <a:t>开/关锁数据的进一步挖掘与可视化</a:t>
            </a:r>
          </a:p>
        </p:txBody>
      </p:sp>
      <p:sp>
        <p:nvSpPr>
          <p:cNvPr id="2" name="矩形 1"/>
          <p:cNvSpPr/>
          <p:nvPr/>
        </p:nvSpPr>
        <p:spPr>
          <a:xfrm>
            <a:off x="0" y="261620"/>
            <a:ext cx="133985" cy="623570"/>
          </a:xfrm>
          <a:prstGeom prst="rect">
            <a:avLst/>
          </a:prstGeom>
          <a:gradFill>
            <a:gsLst>
              <a:gs pos="0">
                <a:srgbClr val="00A0E9"/>
              </a:gs>
              <a:gs pos="100000">
                <a:srgbClr val="007FC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单圆角矩形 12"/>
          <p:cNvSpPr/>
          <p:nvPr/>
        </p:nvSpPr>
        <p:spPr>
          <a:xfrm>
            <a:off x="635577" y="1285210"/>
            <a:ext cx="10150673" cy="4857568"/>
          </a:xfrm>
          <a:prstGeom prst="round1Rect">
            <a:avLst>
              <a:gd name="adj" fmla="val 0"/>
            </a:avLst>
          </a:prstGeom>
          <a:solidFill>
            <a:srgbClr val="EFF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dirty="0">
              <a:solidFill>
                <a:schemeClr val="tx1">
                  <a:lumMod val="85000"/>
                  <a:lumOff val="15000"/>
                </a:schemeClr>
              </a:solidFill>
            </a:endParaRPr>
          </a:p>
        </p:txBody>
      </p:sp>
      <p:grpSp>
        <p:nvGrpSpPr>
          <p:cNvPr id="9" name="组合 8"/>
          <p:cNvGrpSpPr/>
          <p:nvPr/>
        </p:nvGrpSpPr>
        <p:grpSpPr>
          <a:xfrm>
            <a:off x="961390" y="1285240"/>
            <a:ext cx="9598660" cy="737235"/>
            <a:chOff x="1514" y="2024"/>
            <a:chExt cx="15116" cy="1161"/>
          </a:xfrm>
        </p:grpSpPr>
        <p:sp>
          <p:nvSpPr>
            <p:cNvPr id="5" name="文本框 4"/>
            <p:cNvSpPr txBox="1"/>
            <p:nvPr/>
          </p:nvSpPr>
          <p:spPr>
            <a:xfrm>
              <a:off x="1623" y="2024"/>
              <a:ext cx="15007" cy="1161"/>
            </a:xfrm>
            <a:prstGeom prst="rect">
              <a:avLst/>
            </a:prstGeom>
            <a:noFill/>
          </p:spPr>
          <p:txBody>
            <a:bodyPr wrap="square" rtlCol="0">
              <a:spAutoFit/>
            </a:bodyPr>
            <a:lstStyle>
              <a:defPPr>
                <a:defRPr lang="en-US"/>
              </a:defPPr>
              <a:lvl1pPr algn="ctr" defTabSz="457200">
                <a:lnSpc>
                  <a:spcPct val="130000"/>
                </a:lnSpc>
                <a:defRPr kumimoji="1" sz="2000">
                  <a:solidFill>
                    <a:schemeClr val="tx1">
                      <a:lumMod val="85000"/>
                      <a:lumOff val="15000"/>
                    </a:schemeClr>
                  </a:solidFill>
                  <a:latin typeface="微软雅黑" panose="020B0503020204020204" pitchFamily="34" charset="-122"/>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pPr algn="l">
                <a:lnSpc>
                  <a:spcPct val="150000"/>
                </a:lnSpc>
              </a:pPr>
              <a:r>
                <a:rPr lang="en-US" altLang="zh-CN" sz="2800" b="1" dirty="0">
                  <a:solidFill>
                    <a:srgbClr val="0084D2"/>
                  </a:solidFill>
                  <a:cs typeface="微软雅黑" panose="020B0503020204020204" pitchFamily="34" charset="-122"/>
                </a:rPr>
                <a:t> </a:t>
              </a:r>
              <a:r>
                <a:rPr lang="zh-CN" altLang="en-US" sz="2800" b="1" dirty="0">
                  <a:solidFill>
                    <a:srgbClr val="0084D2"/>
                  </a:solidFill>
                  <a:cs typeface="微软雅黑" panose="020B0503020204020204" pitchFamily="34" charset="-122"/>
                </a:rPr>
                <a:t>不</a:t>
              </a:r>
              <a:r>
                <a:rPr lang="zh-CN" altLang="zh-CN" sz="2800" b="1" dirty="0">
                  <a:solidFill>
                    <a:srgbClr val="0084D2"/>
                  </a:solidFill>
                  <a:cs typeface="微软雅黑" panose="020B0503020204020204" pitchFamily="34" charset="-122"/>
                </a:rPr>
                <a:t>同日期下的开/关锁数据分布</a:t>
              </a:r>
            </a:p>
          </p:txBody>
        </p:sp>
        <p:sp>
          <p:nvSpPr>
            <p:cNvPr id="6" name="等腰三角形 5"/>
            <p:cNvSpPr/>
            <p:nvPr/>
          </p:nvSpPr>
          <p:spPr>
            <a:xfrm rot="5400000">
              <a:off x="1478" y="2592"/>
              <a:ext cx="390" cy="318"/>
            </a:xfrm>
            <a:prstGeom prst="triangle">
              <a:avLst/>
            </a:prstGeom>
            <a:solidFill>
              <a:srgbClr val="008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961390" y="2022475"/>
            <a:ext cx="9615805" cy="787523"/>
          </a:xfrm>
          <a:prstGeom prst="rect">
            <a:avLst/>
          </a:prstGeom>
          <a:noFill/>
        </p:spPr>
        <p:txBody>
          <a:bodyPr wrap="square" rtlCol="0">
            <a:spAutoFit/>
          </a:bodyPr>
          <a:lstStyle/>
          <a:p>
            <a:pPr>
              <a:lnSpc>
                <a:spcPct val="150000"/>
              </a:lnSpc>
            </a:pPr>
            <a:r>
              <a:rPr lang="en-US" alt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对</a:t>
            </a:r>
            <a:r>
              <a:rPr lang="en-US" alt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12</a:t>
            </a:r>
            <a:r>
              <a:rPr lang="zh-CN" altLang="en-US"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月</a:t>
            </a:r>
            <a:r>
              <a:rPr lang="en-US" alt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21</a:t>
            </a:r>
            <a:r>
              <a:rPr lang="zh-CN" altLang="en-US"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日至</a:t>
            </a:r>
            <a:r>
              <a:rPr lang="en-US" alt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12</a:t>
            </a:r>
            <a:r>
              <a:rPr lang="zh-CN" altLang="en-US"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月</a:t>
            </a:r>
            <a:r>
              <a:rPr lang="en-US" alt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25</a:t>
            </a:r>
            <a:r>
              <a:rPr lang="zh-CN" altLang="en-US"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日的数据进行可视化分析，对比分析是否会因为圣诞节的缘故而导致早高峰潮汐现象地点不同。对比发现12.21</a:t>
            </a:r>
            <a:r>
              <a:rPr lang="en-US" alt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12.25开/关锁数据点分布都十分类似，故不对单日时间进行特殊处理</a:t>
            </a:r>
            <a:r>
              <a:rPr lang="en-US" alt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3" name="Picture 4"/>
          <p:cNvPicPr>
            <a:picLocks noChangeAspect="1"/>
          </p:cNvPicPr>
          <p:nvPr/>
        </p:nvPicPr>
        <p:blipFill>
          <a:blip r:embed="rId2"/>
          <a:stretch>
            <a:fillRect/>
          </a:stretch>
        </p:blipFill>
        <p:spPr>
          <a:xfrm>
            <a:off x="1030605" y="3193415"/>
            <a:ext cx="4735195" cy="2388235"/>
          </a:xfrm>
          <a:prstGeom prst="rect">
            <a:avLst/>
          </a:prstGeom>
        </p:spPr>
      </p:pic>
      <p:pic>
        <p:nvPicPr>
          <p:cNvPr id="8" name="Picture 7"/>
          <p:cNvPicPr>
            <a:picLocks noChangeAspect="1"/>
          </p:cNvPicPr>
          <p:nvPr/>
        </p:nvPicPr>
        <p:blipFill>
          <a:blip r:embed="rId3"/>
          <a:stretch>
            <a:fillRect/>
          </a:stretch>
        </p:blipFill>
        <p:spPr>
          <a:xfrm>
            <a:off x="5896610" y="3231515"/>
            <a:ext cx="4706620" cy="235013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ppt内页"/>
          <p:cNvPicPr>
            <a:picLocks noChangeAspect="1"/>
          </p:cNvPicPr>
          <p:nvPr>
            <p:custDataLst>
              <p:tags r:id="rId1"/>
            </p:custDataLst>
          </p:nvPr>
        </p:nvPicPr>
        <p:blipFill>
          <a:blip r:embed="rId3"/>
          <a:stretch>
            <a:fillRect/>
          </a:stretch>
        </p:blipFill>
        <p:spPr>
          <a:xfrm>
            <a:off x="-635" y="2632075"/>
            <a:ext cx="12192000" cy="1706880"/>
          </a:xfrm>
          <a:prstGeom prst="rect">
            <a:avLst/>
          </a:prstGeom>
          <a:solidFill>
            <a:schemeClr val="bg1"/>
          </a:solidFill>
        </p:spPr>
      </p:pic>
      <p:sp>
        <p:nvSpPr>
          <p:cNvPr id="4" name="矩形 3"/>
          <p:cNvSpPr/>
          <p:nvPr/>
        </p:nvSpPr>
        <p:spPr>
          <a:xfrm>
            <a:off x="-78105" y="2621280"/>
            <a:ext cx="13531850" cy="1712595"/>
          </a:xfrm>
          <a:prstGeom prst="rect">
            <a:avLst/>
          </a:prstGeom>
          <a:solidFill>
            <a:schemeClr val="bg1">
              <a:alpha val="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4162425" y="3085465"/>
            <a:ext cx="3867150" cy="783590"/>
          </a:xfrm>
          <a:prstGeom prst="rect">
            <a:avLst/>
          </a:prstGeom>
          <a:noFill/>
        </p:spPr>
        <p:txBody>
          <a:bodyPr wrap="square" rtlCol="0">
            <a:spAutoFit/>
            <a:scene3d>
              <a:camera prst="orthographicFront"/>
              <a:lightRig rig="threePt" dir="t"/>
            </a:scene3d>
          </a:bodyPr>
          <a:lstStyle/>
          <a:p>
            <a:r>
              <a:rPr lang="zh-CN" altLang="en-US" sz="4500" b="1" dirty="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阿里巴巴普惠体 Medium" panose="00020600040101010101" pitchFamily="18" charset="-122"/>
              </a:rPr>
              <a:t>三、解决方案</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24790" y="277495"/>
            <a:ext cx="8002905" cy="583565"/>
          </a:xfrm>
          <a:prstGeom prst="rect">
            <a:avLst/>
          </a:prstGeom>
          <a:noFill/>
        </p:spPr>
        <p:txBody>
          <a:bodyPr wrap="square" rtlCol="0">
            <a:spAutoFit/>
          </a:bodyPr>
          <a:lstStyle/>
          <a:p>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解决方案</a:t>
            </a:r>
            <a:r>
              <a:rPr lang="en-US" altLang="zh-CN"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a:t>
            </a:r>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sym typeface="+mn-ea"/>
              </a:rPr>
              <a:t>停车围栏区域划分策略的选择</a:t>
            </a:r>
            <a:endPar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endParaRPr>
          </a:p>
        </p:txBody>
      </p:sp>
      <p:sp>
        <p:nvSpPr>
          <p:cNvPr id="2" name="矩形 1"/>
          <p:cNvSpPr/>
          <p:nvPr/>
        </p:nvSpPr>
        <p:spPr>
          <a:xfrm>
            <a:off x="0" y="261620"/>
            <a:ext cx="133985" cy="623570"/>
          </a:xfrm>
          <a:prstGeom prst="rect">
            <a:avLst/>
          </a:prstGeom>
          <a:gradFill>
            <a:gsLst>
              <a:gs pos="0">
                <a:srgbClr val="00A0E9"/>
              </a:gs>
              <a:gs pos="100000">
                <a:srgbClr val="007FC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单圆角矩形 12"/>
          <p:cNvSpPr/>
          <p:nvPr/>
        </p:nvSpPr>
        <p:spPr>
          <a:xfrm>
            <a:off x="635577" y="1285210"/>
            <a:ext cx="10150673" cy="4857568"/>
          </a:xfrm>
          <a:prstGeom prst="round1Rect">
            <a:avLst>
              <a:gd name="adj" fmla="val 0"/>
            </a:avLst>
          </a:prstGeom>
          <a:solidFill>
            <a:srgbClr val="EFF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dirty="0">
              <a:solidFill>
                <a:schemeClr val="tx1">
                  <a:lumMod val="85000"/>
                  <a:lumOff val="15000"/>
                </a:schemeClr>
              </a:solidFill>
            </a:endParaRPr>
          </a:p>
        </p:txBody>
      </p:sp>
      <p:grpSp>
        <p:nvGrpSpPr>
          <p:cNvPr id="9" name="组合 8"/>
          <p:cNvGrpSpPr/>
          <p:nvPr/>
        </p:nvGrpSpPr>
        <p:grpSpPr>
          <a:xfrm>
            <a:off x="961390" y="1285240"/>
            <a:ext cx="9598660" cy="662305"/>
            <a:chOff x="1514" y="2024"/>
            <a:chExt cx="15116" cy="1043"/>
          </a:xfrm>
        </p:grpSpPr>
        <p:sp>
          <p:nvSpPr>
            <p:cNvPr id="5" name="文本框 4"/>
            <p:cNvSpPr txBox="1"/>
            <p:nvPr/>
          </p:nvSpPr>
          <p:spPr>
            <a:xfrm>
              <a:off x="1623" y="2024"/>
              <a:ext cx="15007" cy="1043"/>
            </a:xfrm>
            <a:prstGeom prst="rect">
              <a:avLst/>
            </a:prstGeom>
            <a:noFill/>
          </p:spPr>
          <p:txBody>
            <a:bodyPr wrap="square" rtlCol="0">
              <a:spAutoFit/>
            </a:bodyPr>
            <a:lstStyle>
              <a:defPPr>
                <a:defRPr lang="en-US"/>
              </a:defPPr>
              <a:lvl1pPr algn="ctr" defTabSz="457200">
                <a:lnSpc>
                  <a:spcPct val="130000"/>
                </a:lnSpc>
                <a:defRPr kumimoji="1" sz="2000">
                  <a:solidFill>
                    <a:schemeClr val="tx1">
                      <a:lumMod val="85000"/>
                      <a:lumOff val="15000"/>
                    </a:schemeClr>
                  </a:solidFill>
                  <a:latin typeface="微软雅黑" panose="020B0503020204020204" pitchFamily="34" charset="-122"/>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pPr algn="l">
                <a:lnSpc>
                  <a:spcPct val="150000"/>
                </a:lnSpc>
              </a:pPr>
              <a:r>
                <a:rPr lang="en-US" altLang="zh-CN" sz="2800" b="1" dirty="0">
                  <a:solidFill>
                    <a:srgbClr val="0084D2"/>
                  </a:solidFill>
                  <a:cs typeface="微软雅黑" panose="020B0503020204020204" pitchFamily="34" charset="-122"/>
                </a:rPr>
                <a:t> </a:t>
              </a:r>
              <a:r>
                <a:rPr lang="zh-CN" altLang="en-US" sz="2800" b="1" dirty="0">
                  <a:solidFill>
                    <a:srgbClr val="0084D2"/>
                  </a:solidFill>
                  <a:cs typeface="微软雅黑" panose="020B0503020204020204" pitchFamily="34" charset="-122"/>
                </a:rPr>
                <a:t>目前常用的</a:t>
              </a:r>
              <a:r>
                <a:rPr lang="en-US" altLang="zh-CN" sz="2800" b="1" dirty="0">
                  <a:solidFill>
                    <a:srgbClr val="0084D2"/>
                  </a:solidFill>
                  <a:cs typeface="微软雅黑" panose="020B0503020204020204" pitchFamily="34" charset="-122"/>
                </a:rPr>
                <a:t>, </a:t>
              </a:r>
              <a:r>
                <a:rPr lang="zh-CN" altLang="en-US" sz="2800" b="1" dirty="0">
                  <a:solidFill>
                    <a:srgbClr val="0084D2"/>
                  </a:solidFill>
                  <a:cs typeface="微软雅黑" panose="020B0503020204020204" pitchFamily="34" charset="-122"/>
                </a:rPr>
                <a:t>有较明显缺陷的</a:t>
              </a:r>
              <a:r>
                <a:rPr lang="zh-CN" altLang="zh-CN" sz="2800" b="1" dirty="0">
                  <a:solidFill>
                    <a:srgbClr val="0084D2"/>
                  </a:solidFill>
                  <a:cs typeface="微软雅黑" panose="020B0503020204020204" pitchFamily="34" charset="-122"/>
                </a:rPr>
                <a:t>停车围栏区域划分策略</a:t>
              </a:r>
            </a:p>
          </p:txBody>
        </p:sp>
        <p:sp>
          <p:nvSpPr>
            <p:cNvPr id="6" name="等腰三角形 5"/>
            <p:cNvSpPr/>
            <p:nvPr/>
          </p:nvSpPr>
          <p:spPr>
            <a:xfrm rot="5400000">
              <a:off x="1478" y="2592"/>
              <a:ext cx="390" cy="318"/>
            </a:xfrm>
            <a:prstGeom prst="triangle">
              <a:avLst/>
            </a:prstGeom>
            <a:solidFill>
              <a:srgbClr val="008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custDataLst>
              <p:tags r:id="rId1"/>
            </p:custDataLst>
          </p:nvPr>
        </p:nvSpPr>
        <p:spPr>
          <a:xfrm>
            <a:off x="2955826" y="2339127"/>
            <a:ext cx="2248673" cy="658375"/>
          </a:xfrm>
          <a:prstGeom prst="rect">
            <a:avLst/>
          </a:prstGeom>
          <a:solidFill>
            <a:srgbClr val="1F74AD"/>
          </a:solidFill>
          <a:ln>
            <a:noFill/>
          </a:ln>
        </p:spPr>
        <p:style>
          <a:lnRef idx="2">
            <a:srgbClr val="1F74AD">
              <a:shade val="50000"/>
            </a:srgbClr>
          </a:lnRef>
          <a:fillRef idx="1">
            <a:srgbClr val="1F74AD"/>
          </a:fillRef>
          <a:effectRef idx="0">
            <a:srgbClr val="1F74AD"/>
          </a:effectRef>
          <a:fontRef idx="minor">
            <a:sysClr val="window" lastClr="FFFFFF"/>
          </a:fontRef>
        </p:style>
        <p:txBody>
          <a:bodyPr lIns="90000" tIns="46800" rIns="90000" bIns="46800" rtlCol="0" anchor="ctr">
            <a:normAutofit/>
          </a:bodyPr>
          <a:lstStyle/>
          <a:p>
            <a:pPr algn="ctr">
              <a:lnSpc>
                <a:spcPct val="120000"/>
              </a:lnSpc>
            </a:pPr>
            <a:r>
              <a:rPr lang="zh-CN" altLang="en-US"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网格划分</a:t>
            </a:r>
            <a:endParaRPr lang="zh-CN" altLang="en-US" sz="2000" b="1" spc="3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7" name="文本框 26"/>
          <p:cNvSpPr txBox="1"/>
          <p:nvPr>
            <p:custDataLst>
              <p:tags r:id="rId2"/>
            </p:custDataLst>
          </p:nvPr>
        </p:nvSpPr>
        <p:spPr>
          <a:xfrm>
            <a:off x="1872681" y="2183109"/>
            <a:ext cx="1042687" cy="970411"/>
          </a:xfrm>
          <a:prstGeom prst="rect">
            <a:avLst/>
          </a:prstGeom>
          <a:noFill/>
        </p:spPr>
        <p:txBody>
          <a:bodyPr wrap="square" lIns="91440" tIns="45720" rIns="91440" bIns="45720" rtlCol="0" anchor="ctr" anchorCtr="1">
            <a:normAutofit fontScale="62500" lnSpcReduction="20000"/>
          </a:bodyPr>
          <a:lstStyle/>
          <a:p>
            <a:pPr algn="ctr">
              <a:lnSpc>
                <a:spcPct val="140000"/>
              </a:lnSpc>
            </a:pPr>
            <a:r>
              <a:rPr lang="en-US" altLang="zh-CN" sz="8000" b="1" spc="300" dirty="0">
                <a:solidFill>
                  <a:srgbClr val="1F74AD"/>
                </a:solidFill>
                <a:latin typeface="Arial" panose="020B0604020202020204" pitchFamily="34" charset="0"/>
                <a:ea typeface="微软雅黑" panose="020B0503020204020204" pitchFamily="34" charset="-122"/>
                <a:sym typeface="Arial" panose="020B0604020202020204" pitchFamily="34" charset="0"/>
              </a:rPr>
              <a:t>01</a:t>
            </a:r>
            <a:endParaRPr lang="zh-CN" altLang="en-US" sz="8000" b="1" spc="300" dirty="0">
              <a:solidFill>
                <a:srgbClr val="1F74AD"/>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矩形 28"/>
          <p:cNvSpPr/>
          <p:nvPr>
            <p:custDataLst>
              <p:tags r:id="rId3"/>
            </p:custDataLst>
          </p:nvPr>
        </p:nvSpPr>
        <p:spPr>
          <a:xfrm>
            <a:off x="1873885" y="3168015"/>
            <a:ext cx="3495040" cy="771525"/>
          </a:xfrm>
          <a:prstGeom prst="rect">
            <a:avLst/>
          </a:prstGeom>
        </p:spPr>
        <p:txBody>
          <a:bodyPr wrap="square" lIns="91440" tIns="45720" rIns="91440" bIns="45720">
            <a:noAutofit/>
          </a:bodyPr>
          <a:lstStyle/>
          <a:p>
            <a:pPr algn="l">
              <a:lnSpc>
                <a:spcPct val="120000"/>
              </a:lnSpc>
            </a:pPr>
            <a:r>
              <a:rPr lang="zh-CN" altLang="en-US" sz="1600">
                <a:solidFill>
                  <a:srgbClr val="1F74AD"/>
                </a:solidFill>
                <a:latin typeface="微软雅黑" panose="020B0503020204020204" pitchFamily="34" charset="-122"/>
                <a:ea typeface="微软雅黑" panose="020B0503020204020204" pitchFamily="34" charset="-122"/>
                <a:cs typeface="微软雅黑" panose="020B0503020204020204" pitchFamily="34" charset="-122"/>
                <a:sym typeface="+mn-ea"/>
              </a:rPr>
              <a:t>网格划分的原理是将地图变成一个个</a:t>
            </a:r>
            <a:r>
              <a:rPr lang="en-US" altLang="zh-CN" sz="1600">
                <a:solidFill>
                  <a:srgbClr val="1F74AD"/>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600">
                <a:solidFill>
                  <a:srgbClr val="1F74AD"/>
                </a:solidFill>
                <a:latin typeface="微软雅黑" panose="020B0503020204020204" pitchFamily="34" charset="-122"/>
                <a:ea typeface="微软雅黑" panose="020B0503020204020204" pitchFamily="34" charset="-122"/>
                <a:cs typeface="微软雅黑" panose="020B0503020204020204" pitchFamily="34" charset="-122"/>
                <a:sym typeface="+mn-ea"/>
              </a:rPr>
              <a:t>方块”，将同方块内的点作为同一个类进行处理。</a:t>
            </a:r>
          </a:p>
          <a:p>
            <a:pPr algn="l">
              <a:lnSpc>
                <a:spcPct val="120000"/>
              </a:lnSpc>
            </a:pPr>
            <a:endParaRPr lang="zh-CN" altLang="en-US" sz="1400" spc="150">
              <a:solidFill>
                <a:srgbClr val="1F74AD"/>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1" name="矩形 30"/>
          <p:cNvSpPr/>
          <p:nvPr>
            <p:custDataLst>
              <p:tags r:id="rId4"/>
            </p:custDataLst>
          </p:nvPr>
        </p:nvSpPr>
        <p:spPr>
          <a:xfrm>
            <a:off x="7052069" y="2339127"/>
            <a:ext cx="2247440" cy="658375"/>
          </a:xfrm>
          <a:prstGeom prst="rect">
            <a:avLst/>
          </a:prstGeom>
          <a:solidFill>
            <a:srgbClr val="3498DB"/>
          </a:solidFill>
          <a:ln>
            <a:noFill/>
          </a:ln>
        </p:spPr>
        <p:style>
          <a:lnRef idx="2">
            <a:srgbClr val="1F74AD">
              <a:shade val="50000"/>
            </a:srgbClr>
          </a:lnRef>
          <a:fillRef idx="1">
            <a:srgbClr val="1F74AD"/>
          </a:fillRef>
          <a:effectRef idx="0">
            <a:srgbClr val="1F74AD"/>
          </a:effectRef>
          <a:fontRef idx="minor">
            <a:sysClr val="window" lastClr="FFFFFF"/>
          </a:fontRef>
        </p:style>
        <p:txBody>
          <a:bodyPr lIns="90000" tIns="46800" rIns="90000" bIns="46800" rtlCol="0" anchor="ctr">
            <a:normAutofit/>
          </a:bodyPr>
          <a:lstStyle/>
          <a:p>
            <a:pPr algn="ctr">
              <a:lnSpc>
                <a:spcPct val="120000"/>
              </a:lnSpc>
            </a:pPr>
            <a:r>
              <a:rPr lang="zh-CN" altLang="en-US"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街道名划分</a:t>
            </a:r>
            <a:endParaRPr lang="zh-CN" altLang="en-US" sz="2000" b="1" spc="3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3" name="文本框 32"/>
          <p:cNvSpPr txBox="1"/>
          <p:nvPr>
            <p:custDataLst>
              <p:tags r:id="rId5"/>
            </p:custDataLst>
          </p:nvPr>
        </p:nvSpPr>
        <p:spPr>
          <a:xfrm>
            <a:off x="5968925" y="2183109"/>
            <a:ext cx="1042687" cy="970411"/>
          </a:xfrm>
          <a:prstGeom prst="rect">
            <a:avLst/>
          </a:prstGeom>
          <a:noFill/>
        </p:spPr>
        <p:txBody>
          <a:bodyPr wrap="square" lIns="91440" tIns="45720" rIns="91440" bIns="45720" rtlCol="0" anchor="ctr" anchorCtr="1">
            <a:normAutofit fontScale="62500" lnSpcReduction="20000"/>
          </a:bodyPr>
          <a:lstStyle/>
          <a:p>
            <a:pPr algn="ctr">
              <a:lnSpc>
                <a:spcPct val="140000"/>
              </a:lnSpc>
            </a:pPr>
            <a:r>
              <a:rPr lang="en-US" altLang="zh-CN" sz="8000" b="1" spc="300" dirty="0">
                <a:solidFill>
                  <a:srgbClr val="3498DB"/>
                </a:solidFill>
                <a:latin typeface="Arial" panose="020B0604020202020204" pitchFamily="34" charset="0"/>
                <a:ea typeface="微软雅黑" panose="020B0503020204020204" pitchFamily="34" charset="-122"/>
                <a:sym typeface="Arial" panose="020B0604020202020204" pitchFamily="34" charset="0"/>
              </a:rPr>
              <a:t>02</a:t>
            </a:r>
            <a:endParaRPr lang="zh-CN" altLang="en-US" sz="8000" b="1" spc="300" dirty="0">
              <a:solidFill>
                <a:srgbClr val="3498DB"/>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custDataLst>
              <p:tags r:id="rId6"/>
            </p:custDataLst>
          </p:nvPr>
        </p:nvSpPr>
        <p:spPr>
          <a:xfrm>
            <a:off x="2955826" y="4250433"/>
            <a:ext cx="2248673" cy="658375"/>
          </a:xfrm>
          <a:prstGeom prst="rect">
            <a:avLst/>
          </a:prstGeom>
          <a:solidFill>
            <a:srgbClr val="1AA3AA"/>
          </a:solidFill>
          <a:ln>
            <a:noFill/>
          </a:ln>
        </p:spPr>
        <p:style>
          <a:lnRef idx="2">
            <a:srgbClr val="1F74AD">
              <a:shade val="50000"/>
            </a:srgbClr>
          </a:lnRef>
          <a:fillRef idx="1">
            <a:srgbClr val="1F74AD"/>
          </a:fillRef>
          <a:effectRef idx="0">
            <a:srgbClr val="1F74AD"/>
          </a:effectRef>
          <a:fontRef idx="minor">
            <a:sysClr val="window" lastClr="FFFFFF"/>
          </a:fontRef>
        </p:style>
        <p:txBody>
          <a:bodyPr lIns="90000" tIns="46800" rIns="90000" bIns="46800" rtlCol="0" anchor="ctr">
            <a:normAutofit/>
          </a:bodyPr>
          <a:lstStyle/>
          <a:p>
            <a:pPr algn="ctr">
              <a:lnSpc>
                <a:spcPct val="120000"/>
              </a:lnSpc>
            </a:pPr>
            <a:r>
              <a:rPr lang="zh-CN" altLang="en-US"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Kmeans聚类</a:t>
            </a:r>
            <a:endParaRPr lang="zh-CN" altLang="en-US" sz="2000" b="1" spc="3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6" name="文本框 45"/>
          <p:cNvSpPr txBox="1"/>
          <p:nvPr>
            <p:custDataLst>
              <p:tags r:id="rId7"/>
            </p:custDataLst>
          </p:nvPr>
        </p:nvSpPr>
        <p:spPr>
          <a:xfrm>
            <a:off x="1872681" y="4094415"/>
            <a:ext cx="1042687" cy="970411"/>
          </a:xfrm>
          <a:prstGeom prst="rect">
            <a:avLst/>
          </a:prstGeom>
          <a:noFill/>
        </p:spPr>
        <p:txBody>
          <a:bodyPr wrap="square" lIns="91440" tIns="45720" rIns="91440" bIns="45720" rtlCol="0" anchor="ctr" anchorCtr="1">
            <a:normAutofit fontScale="62500" lnSpcReduction="20000"/>
          </a:bodyPr>
          <a:lstStyle/>
          <a:p>
            <a:pPr algn="ctr">
              <a:lnSpc>
                <a:spcPct val="140000"/>
              </a:lnSpc>
            </a:pPr>
            <a:r>
              <a:rPr lang="en-US" altLang="zh-CN" sz="8000" b="1" spc="300" dirty="0">
                <a:solidFill>
                  <a:srgbClr val="1AA3AA"/>
                </a:solidFill>
                <a:latin typeface="Arial" panose="020B0604020202020204" pitchFamily="34" charset="0"/>
                <a:ea typeface="微软雅黑" panose="020B0503020204020204" pitchFamily="34" charset="-122"/>
                <a:sym typeface="Arial" panose="020B0604020202020204" pitchFamily="34" charset="0"/>
              </a:rPr>
              <a:t>03</a:t>
            </a:r>
            <a:endParaRPr lang="zh-CN" altLang="en-US" sz="8000" b="1" spc="300" dirty="0">
              <a:solidFill>
                <a:srgbClr val="1AA3AA"/>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矩形 46"/>
          <p:cNvSpPr/>
          <p:nvPr>
            <p:custDataLst>
              <p:tags r:id="rId8"/>
            </p:custDataLst>
          </p:nvPr>
        </p:nvSpPr>
        <p:spPr>
          <a:xfrm>
            <a:off x="1873885" y="5079365"/>
            <a:ext cx="3438525" cy="771525"/>
          </a:xfrm>
          <a:prstGeom prst="rect">
            <a:avLst/>
          </a:prstGeom>
        </p:spPr>
        <p:txBody>
          <a:bodyPr wrap="square" lIns="91440" tIns="45720" rIns="91440" bIns="45720">
            <a:noAutofit/>
          </a:bodyPr>
          <a:lstStyle/>
          <a:p>
            <a:pPr algn="l">
              <a:lnSpc>
                <a:spcPct val="120000"/>
              </a:lnSpc>
            </a:pPr>
            <a:r>
              <a:rPr sz="1600">
                <a:solidFill>
                  <a:srgbClr val="1AA3AA"/>
                </a:solidFill>
                <a:latin typeface="微软雅黑" panose="020B0503020204020204" pitchFamily="34" charset="-122"/>
                <a:ea typeface="微软雅黑" panose="020B0503020204020204" pitchFamily="34" charset="-122"/>
                <a:cs typeface="微软雅黑" panose="020B0503020204020204" pitchFamily="34" charset="-122"/>
                <a:sym typeface="+mn-ea"/>
              </a:rPr>
              <a:t>Kmeans非常适合处理空间直线距离=实际距离且已知分类树凸集</a:t>
            </a:r>
            <a:r>
              <a:rPr lang="zh-CN" sz="1600">
                <a:solidFill>
                  <a:srgbClr val="1AA3AA"/>
                </a:solidFill>
                <a:latin typeface="微软雅黑" panose="020B0503020204020204" pitchFamily="34" charset="-122"/>
                <a:ea typeface="微软雅黑" panose="020B0503020204020204" pitchFamily="34" charset="-122"/>
                <a:cs typeface="微软雅黑" panose="020B0503020204020204" pitchFamily="34" charset="-122"/>
                <a:sym typeface="+mn-ea"/>
              </a:rPr>
              <a:t>的情况。</a:t>
            </a:r>
            <a:endParaRPr lang="zh-CN" altLang="en-US" sz="1600" spc="150">
              <a:solidFill>
                <a:srgbClr val="1AA3AA"/>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8" name="矩形 47"/>
          <p:cNvSpPr/>
          <p:nvPr>
            <p:custDataLst>
              <p:tags r:id="rId9"/>
            </p:custDataLst>
          </p:nvPr>
        </p:nvSpPr>
        <p:spPr>
          <a:xfrm>
            <a:off x="7050836" y="4250433"/>
            <a:ext cx="2248673" cy="658375"/>
          </a:xfrm>
          <a:prstGeom prst="rect">
            <a:avLst/>
          </a:prstGeom>
          <a:solidFill>
            <a:srgbClr val="69A35B"/>
          </a:solidFill>
          <a:ln>
            <a:noFill/>
          </a:ln>
        </p:spPr>
        <p:style>
          <a:lnRef idx="2">
            <a:srgbClr val="1F74AD">
              <a:shade val="50000"/>
            </a:srgbClr>
          </a:lnRef>
          <a:fillRef idx="1">
            <a:srgbClr val="1F74AD"/>
          </a:fillRef>
          <a:effectRef idx="0">
            <a:srgbClr val="1F74AD"/>
          </a:effectRef>
          <a:fontRef idx="minor">
            <a:sysClr val="window" lastClr="FFFFFF"/>
          </a:fontRef>
        </p:style>
        <p:txBody>
          <a:bodyPr lIns="90000" tIns="46800" rIns="90000" bIns="46800" rtlCol="0" anchor="ctr">
            <a:normAutofit/>
          </a:bodyPr>
          <a:lstStyle/>
          <a:p>
            <a:pPr algn="ctr">
              <a:lnSpc>
                <a:spcPct val="120000"/>
              </a:lnSpc>
            </a:pPr>
            <a:r>
              <a:rPr lang="zh-CN" altLang="en-US"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DBSCAN</a:t>
            </a:r>
            <a:endParaRPr lang="zh-CN" altLang="en-US" sz="2000" b="1" spc="3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9" name="文本框 48"/>
          <p:cNvSpPr txBox="1"/>
          <p:nvPr>
            <p:custDataLst>
              <p:tags r:id="rId10"/>
            </p:custDataLst>
          </p:nvPr>
        </p:nvSpPr>
        <p:spPr>
          <a:xfrm>
            <a:off x="5968925" y="4094415"/>
            <a:ext cx="1042687" cy="970411"/>
          </a:xfrm>
          <a:prstGeom prst="rect">
            <a:avLst/>
          </a:prstGeom>
          <a:noFill/>
        </p:spPr>
        <p:txBody>
          <a:bodyPr wrap="square" lIns="91440" tIns="45720" rIns="91440" bIns="45720" rtlCol="0" anchor="ctr" anchorCtr="1">
            <a:normAutofit fontScale="62500" lnSpcReduction="20000"/>
          </a:bodyPr>
          <a:lstStyle/>
          <a:p>
            <a:pPr algn="ctr">
              <a:lnSpc>
                <a:spcPct val="140000"/>
              </a:lnSpc>
            </a:pPr>
            <a:r>
              <a:rPr lang="en-US" altLang="zh-CN" sz="8000" b="1" spc="300" dirty="0">
                <a:solidFill>
                  <a:srgbClr val="69A35B"/>
                </a:solidFill>
                <a:latin typeface="Arial" panose="020B0604020202020204" pitchFamily="34" charset="0"/>
                <a:ea typeface="微软雅黑" panose="020B0503020204020204" pitchFamily="34" charset="-122"/>
                <a:sym typeface="Arial" panose="020B0604020202020204" pitchFamily="34" charset="0"/>
              </a:rPr>
              <a:t>04</a:t>
            </a:r>
            <a:endParaRPr lang="zh-CN" altLang="en-US" sz="8000" b="1" spc="300" dirty="0">
              <a:solidFill>
                <a:srgbClr val="69A35B"/>
              </a:solidFill>
              <a:latin typeface="Arial" panose="020B0604020202020204" pitchFamily="34" charset="0"/>
              <a:ea typeface="微软雅黑" panose="020B0503020204020204" pitchFamily="34" charset="-122"/>
              <a:sym typeface="Arial" panose="020B0604020202020204" pitchFamily="34" charset="0"/>
            </a:endParaRPr>
          </a:p>
        </p:txBody>
      </p:sp>
      <p:sp>
        <p:nvSpPr>
          <p:cNvPr id="53" name="矩形 52"/>
          <p:cNvSpPr/>
          <p:nvPr>
            <p:custDataLst>
              <p:tags r:id="rId11"/>
            </p:custDataLst>
          </p:nvPr>
        </p:nvSpPr>
        <p:spPr>
          <a:xfrm>
            <a:off x="6019800" y="5079365"/>
            <a:ext cx="3514725" cy="771525"/>
          </a:xfrm>
          <a:prstGeom prst="rect">
            <a:avLst/>
          </a:prstGeom>
        </p:spPr>
        <p:txBody>
          <a:bodyPr wrap="square" lIns="91440" tIns="45720" rIns="91440" bIns="45720">
            <a:normAutofit/>
          </a:bodyPr>
          <a:lstStyle/>
          <a:p>
            <a:pPr algn="l">
              <a:lnSpc>
                <a:spcPct val="120000"/>
              </a:lnSpc>
            </a:pPr>
            <a:r>
              <a:rPr sz="1600">
                <a:solidFill>
                  <a:srgbClr val="69A35B"/>
                </a:solidFill>
                <a:latin typeface="微软雅黑" panose="020B0503020204020204" pitchFamily="34" charset="-122"/>
                <a:ea typeface="微软雅黑" panose="020B0503020204020204" pitchFamily="34" charset="-122"/>
                <a:cs typeface="微软雅黑" panose="020B0503020204020204" pitchFamily="34" charset="-122"/>
                <a:sym typeface="+mn-ea"/>
              </a:rPr>
              <a:t>DBSCAN是目前较为常用的</a:t>
            </a:r>
            <a:r>
              <a:rPr lang="zh-CN" sz="1600">
                <a:solidFill>
                  <a:srgbClr val="69A35B"/>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600">
                <a:solidFill>
                  <a:srgbClr val="69A35B"/>
                </a:solidFill>
                <a:latin typeface="微软雅黑" panose="020B0503020204020204" pitchFamily="34" charset="-122"/>
                <a:ea typeface="微软雅黑" panose="020B0503020204020204" pitchFamily="34" charset="-122"/>
                <a:cs typeface="微软雅黑" panose="020B0503020204020204" pitchFamily="34" charset="-122"/>
                <a:sym typeface="+mn-ea"/>
              </a:rPr>
              <a:t>聚类不规则形状簇的算法</a:t>
            </a:r>
            <a:r>
              <a:rPr lang="zh-CN" sz="1600">
                <a:solidFill>
                  <a:srgbClr val="69A35B"/>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sz="1600">
              <a:solidFill>
                <a:srgbClr val="69A35B"/>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20000"/>
              </a:lnSpc>
            </a:pPr>
            <a:endParaRPr lang="zh-CN" altLang="en-US" sz="1600" spc="150">
              <a:solidFill>
                <a:srgbClr val="69A35B"/>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4" name="矩形 53"/>
          <p:cNvSpPr/>
          <p:nvPr>
            <p:custDataLst>
              <p:tags r:id="rId12"/>
            </p:custDataLst>
          </p:nvPr>
        </p:nvSpPr>
        <p:spPr>
          <a:xfrm>
            <a:off x="5969000" y="3153410"/>
            <a:ext cx="3451225" cy="771525"/>
          </a:xfrm>
          <a:prstGeom prst="rect">
            <a:avLst/>
          </a:prstGeom>
        </p:spPr>
        <p:txBody>
          <a:bodyPr wrap="square" lIns="91440" tIns="45720" rIns="91440" bIns="45720">
            <a:normAutofit/>
          </a:bodyPr>
          <a:lstStyle/>
          <a:p>
            <a:pPr algn="l">
              <a:lnSpc>
                <a:spcPct val="120000"/>
              </a:lnSpc>
            </a:pPr>
            <a:r>
              <a:rPr lang="zh-CN" altLang="en-US" sz="1600">
                <a:solidFill>
                  <a:srgbClr val="3498DB"/>
                </a:solidFill>
                <a:latin typeface="微软雅黑" panose="020B0503020204020204" pitchFamily="34" charset="-122"/>
                <a:ea typeface="微软雅黑" panose="020B0503020204020204" pitchFamily="34" charset="-122"/>
                <a:cs typeface="微软雅黑" panose="020B0503020204020204" pitchFamily="34" charset="-122"/>
                <a:sym typeface="+mn-ea"/>
              </a:rPr>
              <a:t>以街道名为划分标准，进行区域划分</a:t>
            </a:r>
            <a:r>
              <a:rPr lang="zh-CN" altLang="en-US" sz="1400">
                <a:solidFill>
                  <a:srgbClr val="3498DB"/>
                </a:solidFill>
                <a:latin typeface="微软雅黑" panose="020B0503020204020204" pitchFamily="34" charset="-122"/>
                <a:ea typeface="微软雅黑" panose="020B0503020204020204" pitchFamily="34" charset="-122"/>
                <a:cs typeface="微软雅黑" panose="020B0503020204020204" pitchFamily="34" charset="-122"/>
                <a:sym typeface="+mn-ea"/>
              </a:rPr>
              <a: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24790" y="277495"/>
            <a:ext cx="8002905" cy="583565"/>
          </a:xfrm>
          <a:prstGeom prst="rect">
            <a:avLst/>
          </a:prstGeom>
          <a:noFill/>
        </p:spPr>
        <p:txBody>
          <a:bodyPr wrap="square" rtlCol="0">
            <a:spAutoFit/>
          </a:bodyPr>
          <a:lstStyle/>
          <a:p>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解决方案</a:t>
            </a:r>
            <a:r>
              <a:rPr lang="en-US" altLang="zh-CN"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a:t>
            </a:r>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sym typeface="+mn-ea"/>
              </a:rPr>
              <a:t>停车围栏区域划分策略的选择</a:t>
            </a:r>
            <a:endPar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endParaRPr>
          </a:p>
        </p:txBody>
      </p:sp>
      <p:sp>
        <p:nvSpPr>
          <p:cNvPr id="2" name="矩形 1"/>
          <p:cNvSpPr/>
          <p:nvPr/>
        </p:nvSpPr>
        <p:spPr>
          <a:xfrm>
            <a:off x="0" y="261620"/>
            <a:ext cx="133985" cy="623570"/>
          </a:xfrm>
          <a:prstGeom prst="rect">
            <a:avLst/>
          </a:prstGeom>
          <a:gradFill>
            <a:gsLst>
              <a:gs pos="0">
                <a:srgbClr val="00A0E9"/>
              </a:gs>
              <a:gs pos="100000">
                <a:srgbClr val="007FC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单圆角矩形 12"/>
          <p:cNvSpPr/>
          <p:nvPr/>
        </p:nvSpPr>
        <p:spPr>
          <a:xfrm>
            <a:off x="635577" y="1285210"/>
            <a:ext cx="10150673" cy="4857568"/>
          </a:xfrm>
          <a:prstGeom prst="round1Rect">
            <a:avLst>
              <a:gd name="adj" fmla="val 0"/>
            </a:avLst>
          </a:prstGeom>
          <a:solidFill>
            <a:srgbClr val="EFF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dirty="0">
              <a:solidFill>
                <a:schemeClr val="tx1">
                  <a:lumMod val="85000"/>
                  <a:lumOff val="15000"/>
                </a:schemeClr>
              </a:solidFill>
            </a:endParaRPr>
          </a:p>
        </p:txBody>
      </p:sp>
      <p:grpSp>
        <p:nvGrpSpPr>
          <p:cNvPr id="9" name="组合 8"/>
          <p:cNvGrpSpPr/>
          <p:nvPr/>
        </p:nvGrpSpPr>
        <p:grpSpPr>
          <a:xfrm>
            <a:off x="961390" y="1285240"/>
            <a:ext cx="9598660" cy="662305"/>
            <a:chOff x="1514" y="2024"/>
            <a:chExt cx="15116" cy="1043"/>
          </a:xfrm>
        </p:grpSpPr>
        <p:sp>
          <p:nvSpPr>
            <p:cNvPr id="5" name="文本框 4"/>
            <p:cNvSpPr txBox="1"/>
            <p:nvPr/>
          </p:nvSpPr>
          <p:spPr>
            <a:xfrm>
              <a:off x="1623" y="2024"/>
              <a:ext cx="15007" cy="1043"/>
            </a:xfrm>
            <a:prstGeom prst="rect">
              <a:avLst/>
            </a:prstGeom>
            <a:noFill/>
          </p:spPr>
          <p:txBody>
            <a:bodyPr wrap="square" rtlCol="0">
              <a:spAutoFit/>
            </a:bodyPr>
            <a:lstStyle>
              <a:defPPr>
                <a:defRPr lang="en-US"/>
              </a:defPPr>
              <a:lvl1pPr algn="ctr" defTabSz="457200">
                <a:lnSpc>
                  <a:spcPct val="130000"/>
                </a:lnSpc>
                <a:defRPr kumimoji="1" sz="2000">
                  <a:solidFill>
                    <a:schemeClr val="tx1">
                      <a:lumMod val="85000"/>
                      <a:lumOff val="15000"/>
                    </a:schemeClr>
                  </a:solidFill>
                  <a:latin typeface="微软雅黑" panose="020B0503020204020204" pitchFamily="34" charset="-122"/>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pPr algn="l">
                <a:lnSpc>
                  <a:spcPct val="150000"/>
                </a:lnSpc>
              </a:pPr>
              <a:r>
                <a:rPr lang="en-US" altLang="zh-CN" sz="2800" b="1" dirty="0">
                  <a:solidFill>
                    <a:srgbClr val="0084D2"/>
                  </a:solidFill>
                  <a:cs typeface="微软雅黑" panose="020B0503020204020204" pitchFamily="34" charset="-122"/>
                </a:rPr>
                <a:t> </a:t>
              </a:r>
              <a:r>
                <a:rPr lang="zh-CN" altLang="en-US" sz="2800" b="1" dirty="0">
                  <a:solidFill>
                    <a:srgbClr val="0084D2"/>
                  </a:solidFill>
                  <a:cs typeface="微软雅黑" panose="020B0503020204020204" pitchFamily="34" charset="-122"/>
                </a:rPr>
                <a:t>本小组关于</a:t>
              </a:r>
              <a:r>
                <a:rPr lang="zh-CN" altLang="zh-CN" sz="2800" b="1" dirty="0">
                  <a:solidFill>
                    <a:srgbClr val="0084D2"/>
                  </a:solidFill>
                  <a:cs typeface="微软雅黑" panose="020B0503020204020204" pitchFamily="34" charset="-122"/>
                </a:rPr>
                <a:t>停车围栏区域划分策略的选择</a:t>
              </a:r>
              <a:r>
                <a:rPr lang="zh-CN" altLang="en-US" sz="2800" b="1" dirty="0">
                  <a:solidFill>
                    <a:srgbClr val="0084D2"/>
                  </a:solidFill>
                  <a:cs typeface="微软雅黑" panose="020B0503020204020204" pitchFamily="34" charset="-122"/>
                </a:rPr>
                <a:t>的思路</a:t>
              </a:r>
              <a:endParaRPr lang="zh-CN" altLang="zh-CN" sz="2800" b="1" dirty="0">
                <a:solidFill>
                  <a:srgbClr val="0084D2"/>
                </a:solidFill>
                <a:cs typeface="微软雅黑" panose="020B0503020204020204" pitchFamily="34" charset="-122"/>
              </a:endParaRPr>
            </a:p>
          </p:txBody>
        </p:sp>
        <p:sp>
          <p:nvSpPr>
            <p:cNvPr id="6" name="等腰三角形 5"/>
            <p:cNvSpPr/>
            <p:nvPr/>
          </p:nvSpPr>
          <p:spPr>
            <a:xfrm rot="5400000">
              <a:off x="1478" y="2592"/>
              <a:ext cx="390" cy="318"/>
            </a:xfrm>
            <a:prstGeom prst="triangle">
              <a:avLst/>
            </a:prstGeom>
            <a:solidFill>
              <a:srgbClr val="008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 name="组合 64"/>
          <p:cNvGrpSpPr/>
          <p:nvPr/>
        </p:nvGrpSpPr>
        <p:grpSpPr>
          <a:xfrm>
            <a:off x="3447415" y="2259965"/>
            <a:ext cx="5002530" cy="3471545"/>
            <a:chOff x="1683" y="3572"/>
            <a:chExt cx="9115" cy="6523"/>
          </a:xfrm>
        </p:grpSpPr>
        <p:grpSp>
          <p:nvGrpSpPr>
            <p:cNvPr id="13" name="组合 12"/>
            <p:cNvGrpSpPr/>
            <p:nvPr/>
          </p:nvGrpSpPr>
          <p:grpSpPr>
            <a:xfrm>
              <a:off x="2344" y="5556"/>
              <a:ext cx="2067" cy="1033"/>
              <a:chOff x="796" y="5341"/>
              <a:chExt cx="3453" cy="526"/>
            </a:xfrm>
          </p:grpSpPr>
          <p:sp>
            <p:nvSpPr>
              <p:cNvPr id="7" name="流程图: 过程 6"/>
              <p:cNvSpPr/>
              <p:nvPr/>
            </p:nvSpPr>
            <p:spPr>
              <a:xfrm>
                <a:off x="796" y="5341"/>
                <a:ext cx="3274" cy="526"/>
              </a:xfrm>
              <a:prstGeom prst="flowChartProcess">
                <a:avLst/>
              </a:prstGeom>
              <a:solidFill>
                <a:srgbClr val="0083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868" y="5469"/>
                <a:ext cx="3381" cy="293"/>
              </a:xfrm>
              <a:prstGeom prst="rect">
                <a:avLst/>
              </a:prstGeom>
              <a:noFill/>
            </p:spPr>
            <p:txBody>
              <a:bodyPr wrap="square" rtlCol="0">
                <a:spAutoFit/>
              </a:bodyPr>
              <a:lstStyle/>
              <a:p>
                <a:r>
                  <a:rPr lang="zh-CN" altLang="en-US" sz="1400">
                    <a:solidFill>
                      <a:schemeClr val="bg1"/>
                    </a:solidFill>
                    <a:latin typeface="微软雅黑" panose="020B0503020204020204" pitchFamily="34" charset="-122"/>
                    <a:ea typeface="微软雅黑" panose="020B0503020204020204" pitchFamily="34" charset="-122"/>
                  </a:rPr>
                  <a:t>无监督学习</a:t>
                </a:r>
              </a:p>
            </p:txBody>
          </p:sp>
        </p:grpSp>
        <p:grpSp>
          <p:nvGrpSpPr>
            <p:cNvPr id="24" name="组合 23"/>
            <p:cNvGrpSpPr/>
            <p:nvPr/>
          </p:nvGrpSpPr>
          <p:grpSpPr>
            <a:xfrm>
              <a:off x="2208" y="9049"/>
              <a:ext cx="2337" cy="1046"/>
              <a:chOff x="796" y="5341"/>
              <a:chExt cx="3453" cy="526"/>
            </a:xfrm>
          </p:grpSpPr>
          <p:sp>
            <p:nvSpPr>
              <p:cNvPr id="26" name="流程图: 过程 25"/>
              <p:cNvSpPr/>
              <p:nvPr/>
            </p:nvSpPr>
            <p:spPr>
              <a:xfrm>
                <a:off x="796" y="5341"/>
                <a:ext cx="3274" cy="526"/>
              </a:xfrm>
              <a:prstGeom prst="flowChartProcess">
                <a:avLst/>
              </a:prstGeom>
              <a:solidFill>
                <a:srgbClr val="0083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868" y="5469"/>
                <a:ext cx="3381" cy="290"/>
              </a:xfrm>
              <a:prstGeom prst="rect">
                <a:avLst/>
              </a:prstGeom>
              <a:noFill/>
            </p:spPr>
            <p:txBody>
              <a:bodyPr wrap="square" rtlCol="0">
                <a:spAutoFit/>
              </a:bodyPr>
              <a:lstStyle/>
              <a:p>
                <a:r>
                  <a:rPr lang="zh-CN" altLang="en-US" sz="1400">
                    <a:solidFill>
                      <a:schemeClr val="bg1"/>
                    </a:solidFill>
                    <a:latin typeface="微软雅黑" panose="020B0503020204020204" pitchFamily="34" charset="-122"/>
                    <a:ea typeface="微软雅黑" panose="020B0503020204020204" pitchFamily="34" charset="-122"/>
                    <a:sym typeface="+mn-ea"/>
                  </a:rPr>
                  <a:t>抛弃</a:t>
                </a:r>
                <a:r>
                  <a:rPr lang="en-US" altLang="zh-CN" sz="1400">
                    <a:solidFill>
                      <a:schemeClr val="bg1"/>
                    </a:solidFill>
                    <a:latin typeface="微软雅黑" panose="020B0503020204020204" pitchFamily="34" charset="-122"/>
                    <a:ea typeface="微软雅黑" panose="020B0503020204020204" pitchFamily="34" charset="-122"/>
                    <a:sym typeface="+mn-ea"/>
                  </a:rPr>
                  <a:t>Kmeans</a:t>
                </a:r>
              </a:p>
            </p:txBody>
          </p:sp>
        </p:grpSp>
        <p:grpSp>
          <p:nvGrpSpPr>
            <p:cNvPr id="34" name="组合 33"/>
            <p:cNvGrpSpPr/>
            <p:nvPr/>
          </p:nvGrpSpPr>
          <p:grpSpPr>
            <a:xfrm>
              <a:off x="1694" y="3572"/>
              <a:ext cx="3260" cy="1436"/>
              <a:chOff x="2106" y="8135"/>
              <a:chExt cx="3260" cy="1436"/>
            </a:xfrm>
          </p:grpSpPr>
          <p:sp>
            <p:nvSpPr>
              <p:cNvPr id="30" name="流程图: 决策 29"/>
              <p:cNvSpPr/>
              <p:nvPr/>
            </p:nvSpPr>
            <p:spPr>
              <a:xfrm>
                <a:off x="2106" y="8135"/>
                <a:ext cx="3260" cy="1436"/>
              </a:xfrm>
              <a:prstGeom prst="flowChartDecision">
                <a:avLst/>
              </a:prstGeom>
              <a:solidFill>
                <a:srgbClr val="0084D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2769" y="8218"/>
                <a:ext cx="1964" cy="1231"/>
              </a:xfrm>
              <a:prstGeom prst="rect">
                <a:avLst/>
              </a:prstGeom>
              <a:noFill/>
            </p:spPr>
            <p:txBody>
              <a:bodyPr wrap="square" rtlCol="0">
                <a:spAutoFit/>
              </a:bodyPr>
              <a:lstStyle/>
              <a:p>
                <a:pPr algn="ctr" fontAlgn="auto">
                  <a:lnSpc>
                    <a:spcPts val="2200"/>
                  </a:lnSpc>
                </a:pPr>
                <a:r>
                  <a:rPr lang="zh-CN" altLang="en-US" sz="1400">
                    <a:solidFill>
                      <a:schemeClr val="bg1"/>
                    </a:solidFill>
                    <a:latin typeface="微软雅黑" panose="020B0503020204020204" pitchFamily="34" charset="-122"/>
                    <a:ea typeface="微软雅黑" panose="020B0503020204020204" pitchFamily="34" charset="-122"/>
                    <a:sym typeface="+mn-ea"/>
                  </a:rPr>
                  <a:t>是否有部分</a:t>
                </a:r>
                <a:endParaRPr lang="zh-CN" altLang="en-US" sz="1400">
                  <a:solidFill>
                    <a:schemeClr val="bg1"/>
                  </a:solidFill>
                  <a:latin typeface="微软雅黑" panose="020B0503020204020204" pitchFamily="34" charset="-122"/>
                  <a:ea typeface="微软雅黑" panose="020B0503020204020204" pitchFamily="34" charset="-122"/>
                </a:endParaRPr>
              </a:p>
              <a:p>
                <a:pPr algn="ctr" fontAlgn="auto">
                  <a:lnSpc>
                    <a:spcPts val="2200"/>
                  </a:lnSpc>
                </a:pPr>
                <a:r>
                  <a:rPr lang="zh-CN" altLang="en-US" sz="1400">
                    <a:solidFill>
                      <a:schemeClr val="bg1"/>
                    </a:solidFill>
                    <a:latin typeface="微软雅黑" panose="020B0503020204020204" pitchFamily="34" charset="-122"/>
                    <a:ea typeface="微软雅黑" panose="020B0503020204020204" pitchFamily="34" charset="-122"/>
                    <a:sym typeface="+mn-ea"/>
                  </a:rPr>
                  <a:t>区域标签</a:t>
                </a:r>
                <a:r>
                  <a:rPr lang="zh-CN" altLang="en-US" sz="1200">
                    <a:solidFill>
                      <a:schemeClr val="bg1"/>
                    </a:solidFill>
                    <a:latin typeface="微软雅黑" panose="020B0503020204020204" pitchFamily="34" charset="-122"/>
                    <a:ea typeface="微软雅黑" panose="020B0503020204020204" pitchFamily="34" charset="-122"/>
                    <a:sym typeface="+mn-ea"/>
                  </a:rPr>
                  <a:t>？</a:t>
                </a:r>
              </a:p>
            </p:txBody>
          </p:sp>
        </p:grpSp>
        <p:grpSp>
          <p:nvGrpSpPr>
            <p:cNvPr id="36" name="组合 35"/>
            <p:cNvGrpSpPr/>
            <p:nvPr/>
          </p:nvGrpSpPr>
          <p:grpSpPr>
            <a:xfrm>
              <a:off x="1683" y="7105"/>
              <a:ext cx="3260" cy="1436"/>
              <a:chOff x="2099" y="8170"/>
              <a:chExt cx="3260" cy="1436"/>
            </a:xfrm>
          </p:grpSpPr>
          <p:sp>
            <p:nvSpPr>
              <p:cNvPr id="38" name="流程图: 决策 37"/>
              <p:cNvSpPr/>
              <p:nvPr/>
            </p:nvSpPr>
            <p:spPr>
              <a:xfrm>
                <a:off x="2099" y="8170"/>
                <a:ext cx="3260" cy="1436"/>
              </a:xfrm>
              <a:prstGeom prst="flowChartDecision">
                <a:avLst/>
              </a:prstGeom>
              <a:solidFill>
                <a:srgbClr val="0083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2426" y="8549"/>
                <a:ext cx="2784" cy="702"/>
              </a:xfrm>
              <a:prstGeom prst="rect">
                <a:avLst/>
              </a:prstGeom>
              <a:noFill/>
            </p:spPr>
            <p:txBody>
              <a:bodyPr wrap="square" rtlCol="0">
                <a:spAutoFit/>
              </a:bodyPr>
              <a:lstStyle/>
              <a:p>
                <a:pPr algn="ctr" fontAlgn="auto">
                  <a:lnSpc>
                    <a:spcPts val="2200"/>
                  </a:lnSpc>
                </a:pPr>
                <a:r>
                  <a:rPr lang="zh-CN" altLang="en-US" sz="1400">
                    <a:solidFill>
                      <a:schemeClr val="bg1"/>
                    </a:solidFill>
                    <a:latin typeface="微软雅黑" panose="020B0503020204020204" pitchFamily="34" charset="-122"/>
                    <a:ea typeface="微软雅黑" panose="020B0503020204020204" pitchFamily="34" charset="-122"/>
                    <a:sym typeface="+mn-ea"/>
                  </a:rPr>
                  <a:t>形状是否规则？</a:t>
                </a:r>
              </a:p>
            </p:txBody>
          </p:sp>
        </p:grpSp>
        <p:grpSp>
          <p:nvGrpSpPr>
            <p:cNvPr id="40" name="组合 39"/>
            <p:cNvGrpSpPr/>
            <p:nvPr/>
          </p:nvGrpSpPr>
          <p:grpSpPr>
            <a:xfrm>
              <a:off x="6922" y="3798"/>
              <a:ext cx="3635" cy="1044"/>
              <a:chOff x="-260" y="5341"/>
              <a:chExt cx="3453" cy="526"/>
            </a:xfrm>
          </p:grpSpPr>
          <p:sp>
            <p:nvSpPr>
              <p:cNvPr id="41" name="流程图: 过程 40"/>
              <p:cNvSpPr/>
              <p:nvPr/>
            </p:nvSpPr>
            <p:spPr>
              <a:xfrm>
                <a:off x="-260" y="5341"/>
                <a:ext cx="3274" cy="526"/>
              </a:xfrm>
              <a:prstGeom prst="flowChartProcess">
                <a:avLst/>
              </a:prstGeom>
              <a:solidFill>
                <a:srgbClr val="0083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188" y="5469"/>
                <a:ext cx="3381" cy="290"/>
              </a:xfrm>
              <a:prstGeom prst="rect">
                <a:avLst/>
              </a:prstGeom>
              <a:noFill/>
            </p:spPr>
            <p:txBody>
              <a:bodyPr wrap="square" rtlCol="0">
                <a:spAutoFit/>
              </a:bodyPr>
              <a:lstStyle/>
              <a:p>
                <a:r>
                  <a:rPr lang="en-US" altLang="zh-CN" sz="1400">
                    <a:solidFill>
                      <a:schemeClr val="bg1"/>
                    </a:solidFill>
                    <a:latin typeface="微软雅黑" panose="020B0503020204020204" pitchFamily="34" charset="-122"/>
                    <a:ea typeface="微软雅黑" panose="020B0503020204020204" pitchFamily="34" charset="-122"/>
                  </a:rPr>
                  <a:t>DBSCAN</a:t>
                </a:r>
                <a:r>
                  <a:rPr lang="zh-CN" altLang="en-US" sz="1400">
                    <a:solidFill>
                      <a:schemeClr val="bg1"/>
                    </a:solidFill>
                    <a:latin typeface="微软雅黑" panose="020B0503020204020204" pitchFamily="34" charset="-122"/>
                    <a:ea typeface="微软雅黑" panose="020B0503020204020204" pitchFamily="34" charset="-122"/>
                  </a:rPr>
                  <a:t>，层次聚类</a:t>
                </a:r>
              </a:p>
            </p:txBody>
          </p:sp>
        </p:grpSp>
        <p:grpSp>
          <p:nvGrpSpPr>
            <p:cNvPr id="43" name="组合 42"/>
            <p:cNvGrpSpPr/>
            <p:nvPr/>
          </p:nvGrpSpPr>
          <p:grpSpPr>
            <a:xfrm>
              <a:off x="6472" y="5673"/>
              <a:ext cx="4326" cy="1333"/>
              <a:chOff x="-125" y="5341"/>
              <a:chExt cx="3381" cy="472"/>
            </a:xfrm>
          </p:grpSpPr>
          <p:sp>
            <p:nvSpPr>
              <p:cNvPr id="44" name="流程图: 过程 43"/>
              <p:cNvSpPr/>
              <p:nvPr/>
            </p:nvSpPr>
            <p:spPr>
              <a:xfrm>
                <a:off x="-84" y="5341"/>
                <a:ext cx="3300" cy="472"/>
              </a:xfrm>
              <a:prstGeom prst="flowChartProcess">
                <a:avLst/>
              </a:prstGeom>
              <a:solidFill>
                <a:srgbClr val="0083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125" y="5414"/>
                <a:ext cx="3381" cy="347"/>
              </a:xfrm>
              <a:prstGeom prst="rect">
                <a:avLst/>
              </a:prstGeom>
              <a:noFill/>
            </p:spPr>
            <p:txBody>
              <a:bodyPr wrap="square" rtlCol="0">
                <a:spAutoFit/>
              </a:bodyPr>
              <a:lstStyle/>
              <a:p>
                <a:pPr algn="ctr"/>
                <a:r>
                  <a:rPr lang="zh-CN" altLang="en-US" sz="1400">
                    <a:solidFill>
                      <a:schemeClr val="bg1"/>
                    </a:solidFill>
                    <a:latin typeface="微软雅黑" panose="020B0503020204020204" pitchFamily="34" charset="-122"/>
                    <a:ea typeface="微软雅黑" panose="020B0503020204020204" pitchFamily="34" charset="-122"/>
                  </a:rPr>
                  <a:t>层次聚类效果极差</a:t>
                </a:r>
              </a:p>
              <a:p>
                <a:pPr algn="ctr"/>
                <a:r>
                  <a:rPr lang="en-US" altLang="zh-CN" sz="1400">
                    <a:solidFill>
                      <a:schemeClr val="bg1"/>
                    </a:solidFill>
                    <a:latin typeface="微软雅黑" panose="020B0503020204020204" pitchFamily="34" charset="-122"/>
                    <a:ea typeface="微软雅黑" panose="020B0503020204020204" pitchFamily="34" charset="-122"/>
                  </a:rPr>
                  <a:t>DBSCAN</a:t>
                </a:r>
                <a:r>
                  <a:rPr lang="zh-CN" altLang="en-US" sz="1400">
                    <a:solidFill>
                      <a:schemeClr val="bg1"/>
                    </a:solidFill>
                    <a:latin typeface="微软雅黑" panose="020B0503020204020204" pitchFamily="34" charset="-122"/>
                    <a:ea typeface="微软雅黑" panose="020B0503020204020204" pitchFamily="34" charset="-122"/>
                  </a:rPr>
                  <a:t>对参数过分敏感</a:t>
                </a:r>
              </a:p>
            </p:txBody>
          </p:sp>
        </p:grpSp>
        <p:grpSp>
          <p:nvGrpSpPr>
            <p:cNvPr id="50" name="组合 49"/>
            <p:cNvGrpSpPr/>
            <p:nvPr/>
          </p:nvGrpSpPr>
          <p:grpSpPr>
            <a:xfrm>
              <a:off x="6696" y="7836"/>
              <a:ext cx="3860" cy="1333"/>
              <a:chOff x="-183" y="5341"/>
              <a:chExt cx="3311" cy="472"/>
            </a:xfrm>
          </p:grpSpPr>
          <p:sp>
            <p:nvSpPr>
              <p:cNvPr id="51" name="流程图: 过程 50"/>
              <p:cNvSpPr/>
              <p:nvPr/>
            </p:nvSpPr>
            <p:spPr>
              <a:xfrm>
                <a:off x="-172" y="5341"/>
                <a:ext cx="3300" cy="472"/>
              </a:xfrm>
              <a:prstGeom prst="flowChartProcess">
                <a:avLst/>
              </a:prstGeom>
              <a:solidFill>
                <a:srgbClr val="0083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nvSpPr>
            <p:spPr>
              <a:xfrm>
                <a:off x="-183" y="5414"/>
                <a:ext cx="2992" cy="347"/>
              </a:xfrm>
              <a:prstGeom prst="rect">
                <a:avLst/>
              </a:prstGeom>
              <a:noFill/>
            </p:spPr>
            <p:txBody>
              <a:bodyPr wrap="square" rtlCol="0">
                <a:spAutoFit/>
              </a:bodyPr>
              <a:lstStyle/>
              <a:p>
                <a:pPr algn="ctr"/>
                <a:r>
                  <a:rPr lang="en-US" altLang="zh-CN" sz="1400">
                    <a:solidFill>
                      <a:schemeClr val="bg1"/>
                    </a:solidFill>
                    <a:latin typeface="微软雅黑" panose="020B0503020204020204" pitchFamily="34" charset="-122"/>
                    <a:ea typeface="微软雅黑" panose="020B0503020204020204" pitchFamily="34" charset="-122"/>
                  </a:rPr>
                  <a:t>DBSCAN</a:t>
                </a:r>
                <a:r>
                  <a:rPr lang="zh-CN" altLang="en-US" sz="1400">
                    <a:solidFill>
                      <a:schemeClr val="bg1"/>
                    </a:solidFill>
                    <a:latin typeface="微软雅黑" panose="020B0503020204020204" pitchFamily="34" charset="-122"/>
                    <a:ea typeface="微软雅黑" panose="020B0503020204020204" pitchFamily="34" charset="-122"/>
                  </a:rPr>
                  <a:t>与层次聚类的结合体</a:t>
                </a:r>
                <a:r>
                  <a:rPr lang="en-US" altLang="zh-CN" sz="1400">
                    <a:solidFill>
                      <a:schemeClr val="bg1"/>
                    </a:solidFill>
                    <a:latin typeface="微软雅黑" panose="020B0503020204020204" pitchFamily="34" charset="-122"/>
                    <a:ea typeface="微软雅黑" panose="020B0503020204020204" pitchFamily="34" charset="-122"/>
                  </a:rPr>
                  <a:t>:HDBSCAN</a:t>
                </a:r>
              </a:p>
            </p:txBody>
          </p:sp>
        </p:grpSp>
        <p:cxnSp>
          <p:nvCxnSpPr>
            <p:cNvPr id="55" name="直接箭头连接符 54"/>
            <p:cNvCxnSpPr>
              <a:stCxn id="30" idx="2"/>
              <a:endCxn id="7" idx="0"/>
            </p:cNvCxnSpPr>
            <p:nvPr/>
          </p:nvCxnSpPr>
          <p:spPr>
            <a:xfrm>
              <a:off x="3325" y="5008"/>
              <a:ext cx="0" cy="547"/>
            </a:xfrm>
            <a:prstGeom prst="straightConnector1">
              <a:avLst/>
            </a:prstGeom>
            <a:ln>
              <a:solidFill>
                <a:srgbClr val="0083D5"/>
              </a:solidFill>
              <a:tailEnd type="arrow"/>
            </a:ln>
          </p:spPr>
          <p:style>
            <a:lnRef idx="1">
              <a:schemeClr val="accent1"/>
            </a:lnRef>
            <a:fillRef idx="0">
              <a:schemeClr val="accent1"/>
            </a:fillRef>
            <a:effectRef idx="0">
              <a:schemeClr val="accent1"/>
            </a:effectRef>
            <a:fontRef idx="minor">
              <a:schemeClr val="tx1"/>
            </a:fontRef>
          </p:style>
        </p:cxnSp>
        <p:cxnSp>
          <p:nvCxnSpPr>
            <p:cNvPr id="58" name="肘形连接符 57"/>
            <p:cNvCxnSpPr>
              <a:stCxn id="26" idx="2"/>
              <a:endCxn id="41" idx="0"/>
            </p:cNvCxnSpPr>
            <p:nvPr/>
          </p:nvCxnSpPr>
          <p:spPr>
            <a:xfrm rot="5400000" flipH="1" flipV="1">
              <a:off x="2835" y="4278"/>
              <a:ext cx="6297" cy="5337"/>
            </a:xfrm>
            <a:prstGeom prst="bentConnector5">
              <a:avLst>
                <a:gd name="adj1" fmla="val -7039"/>
                <a:gd name="adj2" fmla="val 44288"/>
                <a:gd name="adj3" fmla="val 107058"/>
              </a:avLst>
            </a:prstGeom>
            <a:ln>
              <a:solidFill>
                <a:srgbClr val="0083D5"/>
              </a:solidFill>
              <a:tailEnd type="arrow"/>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stCxn id="41" idx="2"/>
              <a:endCxn id="44" idx="0"/>
            </p:cNvCxnSpPr>
            <p:nvPr/>
          </p:nvCxnSpPr>
          <p:spPr>
            <a:xfrm flipH="1">
              <a:off x="8636" y="4842"/>
              <a:ext cx="9" cy="831"/>
            </a:xfrm>
            <a:prstGeom prst="straightConnector1">
              <a:avLst/>
            </a:prstGeom>
            <a:ln>
              <a:solidFill>
                <a:srgbClr val="0083D5"/>
              </a:solidFill>
              <a:tailEnd type="arrow"/>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stCxn id="44" idx="2"/>
              <a:endCxn id="51" idx="0"/>
            </p:cNvCxnSpPr>
            <p:nvPr/>
          </p:nvCxnSpPr>
          <p:spPr>
            <a:xfrm>
              <a:off x="8636" y="7006"/>
              <a:ext cx="2" cy="831"/>
            </a:xfrm>
            <a:prstGeom prst="straightConnector1">
              <a:avLst/>
            </a:prstGeom>
            <a:ln>
              <a:solidFill>
                <a:srgbClr val="0083D5"/>
              </a:solidFill>
              <a:tailEnd type="arrow"/>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3401" y="4980"/>
              <a:ext cx="299" cy="576"/>
            </a:xfrm>
            <a:prstGeom prst="rect">
              <a:avLst/>
            </a:prstGeom>
            <a:noFill/>
          </p:spPr>
          <p:txBody>
            <a:bodyPr wrap="square" rtlCol="0">
              <a:spAutoFit/>
            </a:bodyPr>
            <a:lstStyle/>
            <a:p>
              <a:r>
                <a:rPr lang="zh-CN" altLang="en-US" sz="1400" i="1">
                  <a:latin typeface="微软雅黑" panose="020B0503020204020204" pitchFamily="34" charset="-122"/>
                  <a:ea typeface="微软雅黑" panose="020B0503020204020204" pitchFamily="34" charset="-122"/>
                </a:rPr>
                <a:t>无</a:t>
              </a:r>
            </a:p>
          </p:txBody>
        </p:sp>
        <p:sp>
          <p:nvSpPr>
            <p:cNvPr id="62" name="文本框 61"/>
            <p:cNvSpPr txBox="1"/>
            <p:nvPr/>
          </p:nvSpPr>
          <p:spPr>
            <a:xfrm>
              <a:off x="3321" y="8446"/>
              <a:ext cx="1691" cy="576"/>
            </a:xfrm>
            <a:prstGeom prst="rect">
              <a:avLst/>
            </a:prstGeom>
            <a:noFill/>
          </p:spPr>
          <p:txBody>
            <a:bodyPr wrap="square" rtlCol="0">
              <a:spAutoFit/>
            </a:bodyPr>
            <a:lstStyle/>
            <a:p>
              <a:r>
                <a:rPr lang="zh-CN" altLang="en-US" sz="1400" i="1" dirty="0">
                  <a:latin typeface="微软雅黑" panose="020B0503020204020204" pitchFamily="34" charset="-122"/>
                  <a:ea typeface="微软雅黑" panose="020B0503020204020204" pitchFamily="34" charset="-122"/>
                </a:rPr>
                <a:t>不规则</a:t>
              </a:r>
            </a:p>
          </p:txBody>
        </p:sp>
        <p:cxnSp>
          <p:nvCxnSpPr>
            <p:cNvPr id="63" name="直接箭头连接符 62"/>
            <p:cNvCxnSpPr>
              <a:stCxn id="7" idx="2"/>
              <a:endCxn id="38" idx="0"/>
            </p:cNvCxnSpPr>
            <p:nvPr/>
          </p:nvCxnSpPr>
          <p:spPr>
            <a:xfrm flipH="1">
              <a:off x="3313" y="6589"/>
              <a:ext cx="11" cy="516"/>
            </a:xfrm>
            <a:prstGeom prst="straightConnector1">
              <a:avLst/>
            </a:prstGeom>
            <a:ln>
              <a:solidFill>
                <a:srgbClr val="0083D5"/>
              </a:solidFill>
              <a:tailEnd type="arrow"/>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a:stCxn id="38" idx="2"/>
              <a:endCxn id="26" idx="0"/>
            </p:cNvCxnSpPr>
            <p:nvPr/>
          </p:nvCxnSpPr>
          <p:spPr>
            <a:xfrm>
              <a:off x="3313" y="8541"/>
              <a:ext cx="3" cy="508"/>
            </a:xfrm>
            <a:prstGeom prst="straightConnector1">
              <a:avLst/>
            </a:prstGeom>
            <a:ln>
              <a:solidFill>
                <a:srgbClr val="0083D5"/>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24790" y="277495"/>
            <a:ext cx="8002905" cy="583565"/>
          </a:xfrm>
          <a:prstGeom prst="rect">
            <a:avLst/>
          </a:prstGeom>
          <a:noFill/>
        </p:spPr>
        <p:txBody>
          <a:bodyPr wrap="square" rtlCol="0">
            <a:spAutoFit/>
          </a:bodyPr>
          <a:lstStyle/>
          <a:p>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解决方案</a:t>
            </a:r>
            <a:r>
              <a:rPr lang="en-US" altLang="zh-CN"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a:t>
            </a:r>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sym typeface="+mn-ea"/>
              </a:rPr>
              <a:t>停车围栏区域划分策略的选择</a:t>
            </a:r>
            <a:endPar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endParaRPr>
          </a:p>
        </p:txBody>
      </p:sp>
      <p:sp>
        <p:nvSpPr>
          <p:cNvPr id="2" name="矩形 1"/>
          <p:cNvSpPr/>
          <p:nvPr/>
        </p:nvSpPr>
        <p:spPr>
          <a:xfrm>
            <a:off x="0" y="261620"/>
            <a:ext cx="133985" cy="623570"/>
          </a:xfrm>
          <a:prstGeom prst="rect">
            <a:avLst/>
          </a:prstGeom>
          <a:gradFill>
            <a:gsLst>
              <a:gs pos="0">
                <a:srgbClr val="00A0E9"/>
              </a:gs>
              <a:gs pos="100000">
                <a:srgbClr val="007FC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单圆角矩形 12"/>
          <p:cNvSpPr/>
          <p:nvPr/>
        </p:nvSpPr>
        <p:spPr>
          <a:xfrm>
            <a:off x="635577" y="1285210"/>
            <a:ext cx="10150673" cy="4857568"/>
          </a:xfrm>
          <a:prstGeom prst="round1Rect">
            <a:avLst>
              <a:gd name="adj" fmla="val 0"/>
            </a:avLst>
          </a:prstGeom>
          <a:solidFill>
            <a:srgbClr val="EFF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dirty="0">
              <a:solidFill>
                <a:schemeClr val="tx1">
                  <a:lumMod val="85000"/>
                  <a:lumOff val="15000"/>
                </a:schemeClr>
              </a:solidFill>
            </a:endParaRPr>
          </a:p>
        </p:txBody>
      </p:sp>
      <p:grpSp>
        <p:nvGrpSpPr>
          <p:cNvPr id="9" name="组合 8"/>
          <p:cNvGrpSpPr/>
          <p:nvPr/>
        </p:nvGrpSpPr>
        <p:grpSpPr>
          <a:xfrm>
            <a:off x="961390" y="1285240"/>
            <a:ext cx="9598660" cy="737235"/>
            <a:chOff x="1514" y="2024"/>
            <a:chExt cx="15116" cy="1161"/>
          </a:xfrm>
        </p:grpSpPr>
        <p:sp>
          <p:nvSpPr>
            <p:cNvPr id="5" name="文本框 4"/>
            <p:cNvSpPr txBox="1"/>
            <p:nvPr/>
          </p:nvSpPr>
          <p:spPr>
            <a:xfrm>
              <a:off x="1623" y="2024"/>
              <a:ext cx="15007" cy="1161"/>
            </a:xfrm>
            <a:prstGeom prst="rect">
              <a:avLst/>
            </a:prstGeom>
            <a:noFill/>
          </p:spPr>
          <p:txBody>
            <a:bodyPr wrap="square" rtlCol="0">
              <a:spAutoFit/>
            </a:bodyPr>
            <a:lstStyle>
              <a:defPPr>
                <a:defRPr lang="en-US"/>
              </a:defPPr>
              <a:lvl1pPr algn="ctr" defTabSz="457200">
                <a:lnSpc>
                  <a:spcPct val="130000"/>
                </a:lnSpc>
                <a:defRPr kumimoji="1" sz="2000">
                  <a:solidFill>
                    <a:schemeClr val="tx1">
                      <a:lumMod val="85000"/>
                      <a:lumOff val="15000"/>
                    </a:schemeClr>
                  </a:solidFill>
                  <a:latin typeface="微软雅黑" panose="020B0503020204020204" pitchFamily="34" charset="-122"/>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pPr algn="l">
                <a:lnSpc>
                  <a:spcPct val="150000"/>
                </a:lnSpc>
              </a:pPr>
              <a:r>
                <a:rPr lang="en-US" altLang="zh-CN" sz="2800" b="1" dirty="0">
                  <a:solidFill>
                    <a:srgbClr val="0084D2"/>
                  </a:solidFill>
                  <a:cs typeface="微软雅黑" panose="020B0503020204020204" pitchFamily="34" charset="-122"/>
                </a:rPr>
                <a:t> </a:t>
              </a:r>
              <a:r>
                <a:rPr lang="zh-CN" altLang="zh-CN" sz="2800" b="1" dirty="0">
                  <a:solidFill>
                    <a:srgbClr val="0084D2"/>
                  </a:solidFill>
                  <a:cs typeface="微软雅黑" panose="020B0503020204020204" pitchFamily="34" charset="-122"/>
                </a:rPr>
                <a:t>网格划分方法尝试及缺陷</a:t>
              </a:r>
            </a:p>
          </p:txBody>
        </p:sp>
        <p:sp>
          <p:nvSpPr>
            <p:cNvPr id="6" name="等腰三角形 5"/>
            <p:cNvSpPr/>
            <p:nvPr/>
          </p:nvSpPr>
          <p:spPr>
            <a:xfrm rot="5400000">
              <a:off x="1478" y="2592"/>
              <a:ext cx="390" cy="318"/>
            </a:xfrm>
            <a:prstGeom prst="triangle">
              <a:avLst/>
            </a:prstGeom>
            <a:solidFill>
              <a:srgbClr val="008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1024890" y="2155190"/>
            <a:ext cx="5057775" cy="3046095"/>
          </a:xfrm>
          <a:prstGeom prst="rect">
            <a:avLst/>
          </a:prstGeom>
          <a:noFill/>
        </p:spPr>
        <p:txBody>
          <a:bodyPr wrap="square" rtlCol="0">
            <a:spAutoFit/>
          </a:bodyPr>
          <a:lstStyle/>
          <a:p>
            <a:pPr>
              <a:lnSpc>
                <a:spcPct val="150000"/>
              </a:lnSpc>
            </a:pPr>
            <a:r>
              <a:rPr lang="zh-CN" altLang="en-US"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在使用固定地理网格划分时, a、b、c、base四个点会出现以下</a:t>
            </a:r>
            <a:r>
              <a:rPr lang="zh-CN" altLang="en-US" sz="1600" b="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错误划分</a:t>
            </a:r>
            <a:r>
              <a:rPr lang="zh-CN" altLang="en-US"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p>
          <a:p>
            <a:pPr>
              <a:lnSpc>
                <a:spcPct val="150000"/>
              </a:lnSpc>
            </a:pPr>
            <a:r>
              <a:rPr lang="zh-CN" altLang="en-US"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Cluster A: (a, b, base)</a:t>
            </a:r>
          </a:p>
          <a:p>
            <a:pPr>
              <a:lnSpc>
                <a:spcPct val="150000"/>
              </a:lnSpc>
            </a:pPr>
            <a:r>
              <a:rPr lang="zh-CN" altLang="en-US"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Cluster B: (c)</a:t>
            </a:r>
          </a:p>
          <a:p>
            <a:pPr>
              <a:lnSpc>
                <a:spcPct val="150000"/>
              </a:lnSpc>
            </a:pPr>
            <a:r>
              <a:rPr lang="zh-CN" altLang="en-US"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而事实上base与c距离远远小于base与a、b间距离，不应将base与c归为不相同的划分而将base与a、b当作同一个簇。</a:t>
            </a:r>
          </a:p>
          <a:p>
            <a:pPr>
              <a:lnSpc>
                <a:spcPct val="150000"/>
              </a:lnSpc>
            </a:pPr>
            <a:endParaRPr lang="zh-CN" altLang="en-US"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8" name="Picture 6"/>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6217285" y="2249805"/>
            <a:ext cx="4342765" cy="235902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24790" y="277495"/>
            <a:ext cx="8002905" cy="583565"/>
          </a:xfrm>
          <a:prstGeom prst="rect">
            <a:avLst/>
          </a:prstGeom>
          <a:noFill/>
        </p:spPr>
        <p:txBody>
          <a:bodyPr wrap="square" rtlCol="0">
            <a:spAutoFit/>
          </a:bodyPr>
          <a:lstStyle/>
          <a:p>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解决方案</a:t>
            </a:r>
            <a:r>
              <a:rPr lang="en-US" altLang="zh-CN"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a:t>
            </a:r>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sym typeface="+mn-ea"/>
              </a:rPr>
              <a:t>停车围栏区域划分策略的选择</a:t>
            </a:r>
            <a:endPar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endParaRPr>
          </a:p>
        </p:txBody>
      </p:sp>
      <p:sp>
        <p:nvSpPr>
          <p:cNvPr id="2" name="矩形 1"/>
          <p:cNvSpPr/>
          <p:nvPr/>
        </p:nvSpPr>
        <p:spPr>
          <a:xfrm>
            <a:off x="0" y="261620"/>
            <a:ext cx="133985" cy="623570"/>
          </a:xfrm>
          <a:prstGeom prst="rect">
            <a:avLst/>
          </a:prstGeom>
          <a:gradFill>
            <a:gsLst>
              <a:gs pos="0">
                <a:srgbClr val="00A0E9"/>
              </a:gs>
              <a:gs pos="100000">
                <a:srgbClr val="007FC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单圆角矩形 12"/>
          <p:cNvSpPr/>
          <p:nvPr/>
        </p:nvSpPr>
        <p:spPr>
          <a:xfrm>
            <a:off x="635577" y="1285210"/>
            <a:ext cx="10150673" cy="4857568"/>
          </a:xfrm>
          <a:prstGeom prst="round1Rect">
            <a:avLst>
              <a:gd name="adj" fmla="val 0"/>
            </a:avLst>
          </a:prstGeom>
          <a:solidFill>
            <a:srgbClr val="EFF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dirty="0">
              <a:solidFill>
                <a:schemeClr val="tx1">
                  <a:lumMod val="85000"/>
                  <a:lumOff val="15000"/>
                </a:schemeClr>
              </a:solidFill>
            </a:endParaRPr>
          </a:p>
        </p:txBody>
      </p:sp>
      <p:grpSp>
        <p:nvGrpSpPr>
          <p:cNvPr id="9" name="组合 8"/>
          <p:cNvGrpSpPr/>
          <p:nvPr/>
        </p:nvGrpSpPr>
        <p:grpSpPr>
          <a:xfrm>
            <a:off x="961390" y="1285240"/>
            <a:ext cx="9598660" cy="737235"/>
            <a:chOff x="1514" y="2024"/>
            <a:chExt cx="15116" cy="1161"/>
          </a:xfrm>
        </p:grpSpPr>
        <p:sp>
          <p:nvSpPr>
            <p:cNvPr id="5" name="文本框 4"/>
            <p:cNvSpPr txBox="1"/>
            <p:nvPr/>
          </p:nvSpPr>
          <p:spPr>
            <a:xfrm>
              <a:off x="1623" y="2024"/>
              <a:ext cx="15007" cy="1161"/>
            </a:xfrm>
            <a:prstGeom prst="rect">
              <a:avLst/>
            </a:prstGeom>
            <a:noFill/>
          </p:spPr>
          <p:txBody>
            <a:bodyPr wrap="square" rtlCol="0">
              <a:spAutoFit/>
            </a:bodyPr>
            <a:lstStyle>
              <a:defPPr>
                <a:defRPr lang="en-US"/>
              </a:defPPr>
              <a:lvl1pPr algn="ctr" defTabSz="457200">
                <a:lnSpc>
                  <a:spcPct val="130000"/>
                </a:lnSpc>
                <a:defRPr kumimoji="1" sz="2000">
                  <a:solidFill>
                    <a:schemeClr val="tx1">
                      <a:lumMod val="85000"/>
                      <a:lumOff val="15000"/>
                    </a:schemeClr>
                  </a:solidFill>
                  <a:latin typeface="微软雅黑" panose="020B0503020204020204" pitchFamily="34" charset="-122"/>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pPr algn="l">
                <a:lnSpc>
                  <a:spcPct val="150000"/>
                </a:lnSpc>
              </a:pPr>
              <a:r>
                <a:rPr lang="en-US" altLang="zh-CN" sz="2800" b="1" dirty="0">
                  <a:solidFill>
                    <a:srgbClr val="0084D2"/>
                  </a:solidFill>
                  <a:cs typeface="微软雅黑" panose="020B0503020204020204" pitchFamily="34" charset="-122"/>
                </a:rPr>
                <a:t> </a:t>
              </a:r>
              <a:r>
                <a:rPr lang="zh-CN" altLang="zh-CN" sz="2800" b="1" dirty="0">
                  <a:solidFill>
                    <a:srgbClr val="0084D2"/>
                  </a:solidFill>
                  <a:cs typeface="微软雅黑" panose="020B0503020204020204" pitchFamily="34" charset="-122"/>
                </a:rPr>
                <a:t>街道名划分法的尝试及缺陷</a:t>
              </a:r>
            </a:p>
          </p:txBody>
        </p:sp>
        <p:sp>
          <p:nvSpPr>
            <p:cNvPr id="6" name="等腰三角形 5"/>
            <p:cNvSpPr/>
            <p:nvPr/>
          </p:nvSpPr>
          <p:spPr>
            <a:xfrm rot="5400000">
              <a:off x="1478" y="2592"/>
              <a:ext cx="390" cy="318"/>
            </a:xfrm>
            <a:prstGeom prst="triangle">
              <a:avLst/>
            </a:prstGeom>
            <a:solidFill>
              <a:srgbClr val="008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1030605" y="2502535"/>
            <a:ext cx="4145915" cy="2676525"/>
          </a:xfrm>
          <a:prstGeom prst="rect">
            <a:avLst/>
          </a:prstGeom>
          <a:noFill/>
        </p:spPr>
        <p:txBody>
          <a:bodyPr wrap="square" rtlCol="0">
            <a:spAutoFit/>
          </a:bodyPr>
          <a:lstStyle/>
          <a:p>
            <a:pPr>
              <a:lnSpc>
                <a:spcPct val="150000"/>
              </a:lnSpc>
            </a:pPr>
            <a:r>
              <a:rPr lang="en-US"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以</a:t>
            </a:r>
            <a:r>
              <a:rPr lang="en-US"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长乐路”与“长浩路”为例</a:t>
            </a: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，部分区域（如红圈所示）的共享单车围栏存在非常明显的与同街道其余点</a:t>
            </a:r>
            <a:r>
              <a:rPr lang="zh-CN" sz="1600" b="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分离</a:t>
            </a: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的情况，而在长浩路与长乐路的交界处（包含部分长乐路停车围栏与部分长浩路停车围栏），停车围栏的</a:t>
            </a:r>
            <a:r>
              <a:rPr lang="zh-CN" sz="1600" b="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离散程度极低</a:t>
            </a: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，应作为同一簇处理。</a:t>
            </a:r>
          </a:p>
          <a:p>
            <a:pPr>
              <a:lnSpc>
                <a:spcPct val="150000"/>
              </a:lnSpc>
            </a:pPr>
            <a:endPar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0" name="Picture 10"/>
          <p:cNvPicPr>
            <a:picLocks noChangeAspect="1"/>
          </p:cNvPicPr>
          <p:nvPr/>
        </p:nvPicPr>
        <p:blipFill>
          <a:blip r:embed="rId2"/>
          <a:stretch>
            <a:fillRect/>
          </a:stretch>
        </p:blipFill>
        <p:spPr>
          <a:xfrm>
            <a:off x="5563870" y="2294890"/>
            <a:ext cx="4700270" cy="309181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24790" y="277495"/>
            <a:ext cx="8002905" cy="583565"/>
          </a:xfrm>
          <a:prstGeom prst="rect">
            <a:avLst/>
          </a:prstGeom>
          <a:noFill/>
        </p:spPr>
        <p:txBody>
          <a:bodyPr wrap="square" rtlCol="0">
            <a:spAutoFit/>
          </a:bodyPr>
          <a:lstStyle/>
          <a:p>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解决方案</a:t>
            </a:r>
            <a:r>
              <a:rPr lang="en-US" altLang="zh-CN"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a:t>
            </a:r>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sym typeface="+mn-ea"/>
              </a:rPr>
              <a:t>停车围栏区域划分策略的选择</a:t>
            </a:r>
            <a:endPar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endParaRPr>
          </a:p>
        </p:txBody>
      </p:sp>
      <p:sp>
        <p:nvSpPr>
          <p:cNvPr id="2" name="矩形 1"/>
          <p:cNvSpPr/>
          <p:nvPr/>
        </p:nvSpPr>
        <p:spPr>
          <a:xfrm>
            <a:off x="0" y="261620"/>
            <a:ext cx="133985" cy="623570"/>
          </a:xfrm>
          <a:prstGeom prst="rect">
            <a:avLst/>
          </a:prstGeom>
          <a:gradFill>
            <a:gsLst>
              <a:gs pos="0">
                <a:srgbClr val="00A0E9"/>
              </a:gs>
              <a:gs pos="100000">
                <a:srgbClr val="007FC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单圆角矩形 12"/>
          <p:cNvSpPr/>
          <p:nvPr/>
        </p:nvSpPr>
        <p:spPr>
          <a:xfrm>
            <a:off x="635577" y="1285210"/>
            <a:ext cx="10150673" cy="4857568"/>
          </a:xfrm>
          <a:prstGeom prst="round1Rect">
            <a:avLst>
              <a:gd name="adj" fmla="val 0"/>
            </a:avLst>
          </a:prstGeom>
          <a:solidFill>
            <a:srgbClr val="EFF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dirty="0">
              <a:solidFill>
                <a:schemeClr val="tx1">
                  <a:lumMod val="85000"/>
                  <a:lumOff val="15000"/>
                </a:schemeClr>
              </a:solidFill>
            </a:endParaRPr>
          </a:p>
        </p:txBody>
      </p:sp>
      <p:grpSp>
        <p:nvGrpSpPr>
          <p:cNvPr id="9" name="组合 8"/>
          <p:cNvGrpSpPr/>
          <p:nvPr/>
        </p:nvGrpSpPr>
        <p:grpSpPr>
          <a:xfrm>
            <a:off x="961390" y="1285240"/>
            <a:ext cx="9598660" cy="737235"/>
            <a:chOff x="1514" y="2024"/>
            <a:chExt cx="15116" cy="1161"/>
          </a:xfrm>
        </p:grpSpPr>
        <p:sp>
          <p:nvSpPr>
            <p:cNvPr id="5" name="文本框 4"/>
            <p:cNvSpPr txBox="1"/>
            <p:nvPr/>
          </p:nvSpPr>
          <p:spPr>
            <a:xfrm>
              <a:off x="1623" y="2024"/>
              <a:ext cx="15007" cy="1161"/>
            </a:xfrm>
            <a:prstGeom prst="rect">
              <a:avLst/>
            </a:prstGeom>
            <a:noFill/>
          </p:spPr>
          <p:txBody>
            <a:bodyPr wrap="square" rtlCol="0">
              <a:spAutoFit/>
            </a:bodyPr>
            <a:lstStyle>
              <a:defPPr>
                <a:defRPr lang="en-US"/>
              </a:defPPr>
              <a:lvl1pPr algn="ctr" defTabSz="457200">
                <a:lnSpc>
                  <a:spcPct val="130000"/>
                </a:lnSpc>
                <a:defRPr kumimoji="1" sz="2000">
                  <a:solidFill>
                    <a:schemeClr val="tx1">
                      <a:lumMod val="85000"/>
                      <a:lumOff val="15000"/>
                    </a:schemeClr>
                  </a:solidFill>
                  <a:latin typeface="微软雅黑" panose="020B0503020204020204" pitchFamily="34" charset="-122"/>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pPr algn="l">
                <a:lnSpc>
                  <a:spcPct val="150000"/>
                </a:lnSpc>
              </a:pPr>
              <a:r>
                <a:rPr lang="en-US" altLang="zh-CN" sz="2800" b="1" dirty="0">
                  <a:solidFill>
                    <a:srgbClr val="0084D2"/>
                  </a:solidFill>
                  <a:cs typeface="微软雅黑" panose="020B0503020204020204" pitchFamily="34" charset="-122"/>
                </a:rPr>
                <a:t> </a:t>
              </a:r>
              <a:r>
                <a:rPr lang="zh-CN" altLang="zh-CN" sz="2800" b="1" dirty="0">
                  <a:solidFill>
                    <a:srgbClr val="0084D2"/>
                  </a:solidFill>
                  <a:cs typeface="微软雅黑" panose="020B0503020204020204" pitchFamily="34" charset="-122"/>
                </a:rPr>
                <a:t>Kmeans聚类划分方法的尝试及缺陷</a:t>
              </a:r>
            </a:p>
          </p:txBody>
        </p:sp>
        <p:sp>
          <p:nvSpPr>
            <p:cNvPr id="6" name="等腰三角形 5"/>
            <p:cNvSpPr/>
            <p:nvPr/>
          </p:nvSpPr>
          <p:spPr>
            <a:xfrm rot="5400000">
              <a:off x="1478" y="2592"/>
              <a:ext cx="390" cy="318"/>
            </a:xfrm>
            <a:prstGeom prst="triangle">
              <a:avLst/>
            </a:prstGeom>
            <a:solidFill>
              <a:srgbClr val="008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1024890" y="2155190"/>
            <a:ext cx="9535160" cy="3046095"/>
          </a:xfrm>
          <a:prstGeom prst="rect">
            <a:avLst/>
          </a:prstGeom>
          <a:noFill/>
        </p:spPr>
        <p:txBody>
          <a:bodyPr wrap="square" rtlCol="0">
            <a:spAutoFit/>
          </a:bodyPr>
          <a:lstStyle/>
          <a:p>
            <a:pPr>
              <a:lnSpc>
                <a:spcPct val="150000"/>
              </a:lnSpc>
            </a:pP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在实际地理信息中</a:t>
            </a: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经常出现</a:t>
            </a:r>
            <a:r>
              <a:rPr lang="en-US"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内外环</a:t>
            </a:r>
            <a:r>
              <a:rPr lang="en-US"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两条直线距离极近的平行街道不互通”的状况</a:t>
            </a: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即, 出现</a:t>
            </a:r>
            <a:r>
              <a:rPr sz="1600" b="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不连通的非凸集合</a:t>
            </a: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时</a:t>
            </a: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会出现错误的分类</a:t>
            </a: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p>
          <a:p>
            <a:pPr>
              <a:lnSpc>
                <a:spcPct val="150000"/>
              </a:lnSpc>
            </a:pPr>
            <a:endPar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endPar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endPar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endPar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endPar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并且在本次项目中，我们无法确定簇数量即n_clusters无法定义。</a:t>
            </a:r>
          </a:p>
        </p:txBody>
      </p:sp>
      <p:grpSp>
        <p:nvGrpSpPr>
          <p:cNvPr id="14" name="组合 13"/>
          <p:cNvGrpSpPr/>
          <p:nvPr/>
        </p:nvGrpSpPr>
        <p:grpSpPr>
          <a:xfrm>
            <a:off x="2694305" y="3147695"/>
            <a:ext cx="6184900" cy="1473200"/>
            <a:chOff x="4199" y="5439"/>
            <a:chExt cx="9740" cy="2320"/>
          </a:xfrm>
        </p:grpSpPr>
        <p:pic>
          <p:nvPicPr>
            <p:cNvPr id="12" name="Picture 12"/>
            <p:cNvPicPr>
              <a:picLocks noChangeAspect="1"/>
            </p:cNvPicPr>
            <p:nvPr/>
          </p:nvPicPr>
          <p:blipFill>
            <a:blip r:embed="rId2">
              <a:clrChange>
                <a:clrFrom>
                  <a:srgbClr val="FFFFFF">
                    <a:alpha val="100000"/>
                  </a:srgbClr>
                </a:clrFrom>
                <a:clrTo>
                  <a:srgbClr val="FFFFFF">
                    <a:alpha val="100000"/>
                    <a:alpha val="0"/>
                  </a:srgbClr>
                </a:clrTo>
              </a:clrChange>
            </a:blip>
            <a:srcRect l="26055" t="-1898"/>
            <a:stretch>
              <a:fillRect/>
            </a:stretch>
          </p:blipFill>
          <p:spPr>
            <a:xfrm>
              <a:off x="4199" y="5505"/>
              <a:ext cx="4081" cy="1879"/>
            </a:xfrm>
            <a:prstGeom prst="rect">
              <a:avLst/>
            </a:prstGeom>
          </p:spPr>
        </p:pic>
        <p:pic>
          <p:nvPicPr>
            <p:cNvPr id="13" name="Picture 13"/>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9994" y="5439"/>
              <a:ext cx="3945" cy="1860"/>
            </a:xfrm>
            <a:prstGeom prst="rect">
              <a:avLst/>
            </a:prstGeom>
          </p:spPr>
        </p:pic>
        <p:sp>
          <p:nvSpPr>
            <p:cNvPr id="7" name="文本框 6"/>
            <p:cNvSpPr txBox="1"/>
            <p:nvPr/>
          </p:nvSpPr>
          <p:spPr>
            <a:xfrm>
              <a:off x="5801" y="7179"/>
              <a:ext cx="1708" cy="580"/>
            </a:xfrm>
            <a:prstGeom prst="rect">
              <a:avLst/>
            </a:prstGeom>
            <a:noFill/>
          </p:spPr>
          <p:txBody>
            <a:bodyPr wrap="square" rtlCol="0">
              <a:spAutoFit/>
            </a:bodyPr>
            <a:lstStyle/>
            <a:p>
              <a:pPr>
                <a:lnSpc>
                  <a:spcPct val="150000"/>
                </a:lnSpc>
              </a:pPr>
              <a:r>
                <a:rPr lang="zh-CN" sz="12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错误分类</a:t>
              </a:r>
            </a:p>
          </p:txBody>
        </p:sp>
        <p:sp>
          <p:nvSpPr>
            <p:cNvPr id="8" name="文本框 7"/>
            <p:cNvSpPr txBox="1"/>
            <p:nvPr/>
          </p:nvSpPr>
          <p:spPr>
            <a:xfrm>
              <a:off x="11289" y="7179"/>
              <a:ext cx="1708" cy="580"/>
            </a:xfrm>
            <a:prstGeom prst="rect">
              <a:avLst/>
            </a:prstGeom>
            <a:noFill/>
          </p:spPr>
          <p:txBody>
            <a:bodyPr wrap="square" rtlCol="0">
              <a:spAutoFit/>
            </a:bodyPr>
            <a:lstStyle/>
            <a:p>
              <a:pPr>
                <a:lnSpc>
                  <a:spcPct val="150000"/>
                </a:lnSpc>
              </a:pPr>
              <a:r>
                <a:rPr lang="zh-CN" sz="12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正确分类</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24790" y="277495"/>
            <a:ext cx="8002905" cy="583565"/>
          </a:xfrm>
          <a:prstGeom prst="rect">
            <a:avLst/>
          </a:prstGeom>
          <a:noFill/>
        </p:spPr>
        <p:txBody>
          <a:bodyPr wrap="square" rtlCol="0">
            <a:spAutoFit/>
          </a:bodyPr>
          <a:lstStyle/>
          <a:p>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解决方案</a:t>
            </a:r>
            <a:r>
              <a:rPr lang="en-US" altLang="zh-CN"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a:t>
            </a:r>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sym typeface="+mn-ea"/>
              </a:rPr>
              <a:t>停车围栏区域划分策略的选择</a:t>
            </a:r>
            <a:endPar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endParaRPr>
          </a:p>
        </p:txBody>
      </p:sp>
      <p:sp>
        <p:nvSpPr>
          <p:cNvPr id="2" name="矩形 1"/>
          <p:cNvSpPr/>
          <p:nvPr/>
        </p:nvSpPr>
        <p:spPr>
          <a:xfrm>
            <a:off x="0" y="261620"/>
            <a:ext cx="133985" cy="623570"/>
          </a:xfrm>
          <a:prstGeom prst="rect">
            <a:avLst/>
          </a:prstGeom>
          <a:gradFill>
            <a:gsLst>
              <a:gs pos="0">
                <a:srgbClr val="00A0E9"/>
              </a:gs>
              <a:gs pos="100000">
                <a:srgbClr val="007FC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单圆角矩形 12"/>
          <p:cNvSpPr/>
          <p:nvPr/>
        </p:nvSpPr>
        <p:spPr>
          <a:xfrm>
            <a:off x="635577" y="1285210"/>
            <a:ext cx="10150673" cy="4857568"/>
          </a:xfrm>
          <a:prstGeom prst="round1Rect">
            <a:avLst>
              <a:gd name="adj" fmla="val 0"/>
            </a:avLst>
          </a:prstGeom>
          <a:solidFill>
            <a:srgbClr val="EFF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dirty="0">
              <a:solidFill>
                <a:schemeClr val="tx1">
                  <a:lumMod val="85000"/>
                  <a:lumOff val="15000"/>
                </a:schemeClr>
              </a:solidFill>
            </a:endParaRPr>
          </a:p>
        </p:txBody>
      </p:sp>
      <p:grpSp>
        <p:nvGrpSpPr>
          <p:cNvPr id="9" name="组合 8"/>
          <p:cNvGrpSpPr/>
          <p:nvPr/>
        </p:nvGrpSpPr>
        <p:grpSpPr>
          <a:xfrm>
            <a:off x="961390" y="1285240"/>
            <a:ext cx="9598660" cy="737235"/>
            <a:chOff x="1514" y="2024"/>
            <a:chExt cx="15116" cy="1161"/>
          </a:xfrm>
        </p:grpSpPr>
        <p:sp>
          <p:nvSpPr>
            <p:cNvPr id="5" name="文本框 4"/>
            <p:cNvSpPr txBox="1"/>
            <p:nvPr/>
          </p:nvSpPr>
          <p:spPr>
            <a:xfrm>
              <a:off x="1623" y="2024"/>
              <a:ext cx="15007" cy="1161"/>
            </a:xfrm>
            <a:prstGeom prst="rect">
              <a:avLst/>
            </a:prstGeom>
            <a:noFill/>
          </p:spPr>
          <p:txBody>
            <a:bodyPr wrap="square" rtlCol="0">
              <a:spAutoFit/>
            </a:bodyPr>
            <a:lstStyle>
              <a:defPPr>
                <a:defRPr lang="en-US"/>
              </a:defPPr>
              <a:lvl1pPr algn="ctr" defTabSz="457200">
                <a:lnSpc>
                  <a:spcPct val="130000"/>
                </a:lnSpc>
                <a:defRPr kumimoji="1" sz="2000">
                  <a:solidFill>
                    <a:schemeClr val="tx1">
                      <a:lumMod val="85000"/>
                      <a:lumOff val="15000"/>
                    </a:schemeClr>
                  </a:solidFill>
                  <a:latin typeface="微软雅黑" panose="020B0503020204020204" pitchFamily="34" charset="-122"/>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pPr algn="l">
                <a:lnSpc>
                  <a:spcPct val="150000"/>
                </a:lnSpc>
              </a:pPr>
              <a:r>
                <a:rPr lang="en-US" altLang="zh-CN" sz="2800" b="1" dirty="0">
                  <a:solidFill>
                    <a:srgbClr val="0084D2"/>
                  </a:solidFill>
                  <a:cs typeface="微软雅黑" panose="020B0503020204020204" pitchFamily="34" charset="-122"/>
                </a:rPr>
                <a:t> D</a:t>
              </a:r>
              <a:r>
                <a:rPr lang="zh-CN" altLang="zh-CN" sz="2800" b="1" dirty="0">
                  <a:solidFill>
                    <a:srgbClr val="0084D2"/>
                  </a:solidFill>
                  <a:cs typeface="微软雅黑" panose="020B0503020204020204" pitchFamily="34" charset="-122"/>
                </a:rPr>
                <a:t>BSCAN(密度聚类)的尝试与缺陷</a:t>
              </a:r>
            </a:p>
          </p:txBody>
        </p:sp>
        <p:sp>
          <p:nvSpPr>
            <p:cNvPr id="6" name="等腰三角形 5"/>
            <p:cNvSpPr/>
            <p:nvPr/>
          </p:nvSpPr>
          <p:spPr>
            <a:xfrm rot="5400000">
              <a:off x="1478" y="2592"/>
              <a:ext cx="390" cy="318"/>
            </a:xfrm>
            <a:prstGeom prst="triangle">
              <a:avLst/>
            </a:prstGeom>
            <a:solidFill>
              <a:srgbClr val="008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1024890" y="2155190"/>
            <a:ext cx="9535160" cy="1938020"/>
          </a:xfrm>
          <a:prstGeom prst="rect">
            <a:avLst/>
          </a:prstGeom>
          <a:noFill/>
        </p:spPr>
        <p:txBody>
          <a:bodyPr wrap="square" rtlCol="0">
            <a:spAutoFit/>
          </a:bodyPr>
          <a:lstStyle/>
          <a:p>
            <a:pPr>
              <a:lnSpc>
                <a:spcPct val="150000"/>
              </a:lnSpc>
            </a:pP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本项目曾经尝试过使用该算法进行聚类</a:t>
            </a: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发现了以下问题</a:t>
            </a: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1. DBSCAN</a:t>
            </a:r>
            <a:r>
              <a:rPr sz="1600" b="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对epsilon参数极为敏感</a:t>
            </a: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该参数的细微变化都会导致结果截然不同</a:t>
            </a: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而如果不知道恰当的epsilon</a:t>
            </a: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则无法进行聚类</a:t>
            </a: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2. 存在</a:t>
            </a:r>
            <a:r>
              <a:rPr sz="1600" b="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链式传导</a:t>
            </a: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即只要有少量的点断开</a:t>
            </a: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就会导致本应被分为同一个簇的点分裂为多个簇</a:t>
            </a: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endPar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6" name="Picture 16"/>
          <p:cNvPicPr>
            <a:picLocks noChangeAspect="1"/>
          </p:cNvPicPr>
          <p:nvPr/>
        </p:nvPicPr>
        <p:blipFill>
          <a:blip r:embed="rId2"/>
          <a:stretch>
            <a:fillRect/>
          </a:stretch>
        </p:blipFill>
        <p:spPr>
          <a:xfrm>
            <a:off x="3808730" y="3790315"/>
            <a:ext cx="3618865" cy="216725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24790" y="277495"/>
            <a:ext cx="8002905" cy="583565"/>
          </a:xfrm>
          <a:prstGeom prst="rect">
            <a:avLst/>
          </a:prstGeom>
          <a:noFill/>
        </p:spPr>
        <p:txBody>
          <a:bodyPr wrap="square" rtlCol="0">
            <a:spAutoFit/>
          </a:bodyPr>
          <a:lstStyle/>
          <a:p>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解决方案</a:t>
            </a:r>
            <a:r>
              <a:rPr lang="en-US" altLang="zh-CN"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a:t>
            </a:r>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sym typeface="+mn-ea"/>
              </a:rPr>
              <a:t>停车围栏区域划分策略的选择</a:t>
            </a:r>
            <a:endPar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endParaRPr>
          </a:p>
        </p:txBody>
      </p:sp>
      <p:sp>
        <p:nvSpPr>
          <p:cNvPr id="2" name="矩形 1"/>
          <p:cNvSpPr/>
          <p:nvPr/>
        </p:nvSpPr>
        <p:spPr>
          <a:xfrm>
            <a:off x="0" y="261620"/>
            <a:ext cx="133985" cy="623570"/>
          </a:xfrm>
          <a:prstGeom prst="rect">
            <a:avLst/>
          </a:prstGeom>
          <a:gradFill>
            <a:gsLst>
              <a:gs pos="0">
                <a:srgbClr val="00A0E9"/>
              </a:gs>
              <a:gs pos="100000">
                <a:srgbClr val="007FC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单圆角矩形 12"/>
          <p:cNvSpPr/>
          <p:nvPr/>
        </p:nvSpPr>
        <p:spPr>
          <a:xfrm>
            <a:off x="635577" y="1285210"/>
            <a:ext cx="10150673" cy="4857568"/>
          </a:xfrm>
          <a:prstGeom prst="round1Rect">
            <a:avLst>
              <a:gd name="adj" fmla="val 0"/>
            </a:avLst>
          </a:prstGeom>
          <a:solidFill>
            <a:srgbClr val="EFF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dirty="0">
              <a:solidFill>
                <a:schemeClr val="tx1">
                  <a:lumMod val="85000"/>
                  <a:lumOff val="15000"/>
                </a:schemeClr>
              </a:solidFill>
            </a:endParaRPr>
          </a:p>
        </p:txBody>
      </p:sp>
      <p:grpSp>
        <p:nvGrpSpPr>
          <p:cNvPr id="9" name="组合 8"/>
          <p:cNvGrpSpPr/>
          <p:nvPr/>
        </p:nvGrpSpPr>
        <p:grpSpPr>
          <a:xfrm>
            <a:off x="961390" y="1285240"/>
            <a:ext cx="9598660" cy="737235"/>
            <a:chOff x="1514" y="2024"/>
            <a:chExt cx="15116" cy="1161"/>
          </a:xfrm>
        </p:grpSpPr>
        <p:sp>
          <p:nvSpPr>
            <p:cNvPr id="5" name="文本框 4"/>
            <p:cNvSpPr txBox="1"/>
            <p:nvPr/>
          </p:nvSpPr>
          <p:spPr>
            <a:xfrm>
              <a:off x="1623" y="2024"/>
              <a:ext cx="15007" cy="1161"/>
            </a:xfrm>
            <a:prstGeom prst="rect">
              <a:avLst/>
            </a:prstGeom>
            <a:noFill/>
          </p:spPr>
          <p:txBody>
            <a:bodyPr wrap="square" rtlCol="0">
              <a:spAutoFit/>
            </a:bodyPr>
            <a:lstStyle>
              <a:defPPr>
                <a:defRPr lang="en-US"/>
              </a:defPPr>
              <a:lvl1pPr algn="ctr" defTabSz="457200">
                <a:lnSpc>
                  <a:spcPct val="130000"/>
                </a:lnSpc>
                <a:defRPr kumimoji="1" sz="2000">
                  <a:solidFill>
                    <a:schemeClr val="tx1">
                      <a:lumMod val="85000"/>
                      <a:lumOff val="15000"/>
                    </a:schemeClr>
                  </a:solidFill>
                  <a:latin typeface="微软雅黑" panose="020B0503020204020204" pitchFamily="34" charset="-122"/>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pPr algn="l">
                <a:lnSpc>
                  <a:spcPct val="150000"/>
                </a:lnSpc>
              </a:pPr>
              <a:r>
                <a:rPr lang="en-US" altLang="zh-CN" sz="2800" b="1" dirty="0">
                  <a:solidFill>
                    <a:srgbClr val="0084D2"/>
                  </a:solidFill>
                  <a:cs typeface="微软雅黑" panose="020B0503020204020204" pitchFamily="34" charset="-122"/>
                </a:rPr>
                <a:t> </a:t>
              </a:r>
              <a:r>
                <a:rPr lang="zh-CN" altLang="zh-CN" sz="2800" b="1" dirty="0">
                  <a:solidFill>
                    <a:srgbClr val="0084D2"/>
                  </a:solidFill>
                  <a:cs typeface="微软雅黑" panose="020B0503020204020204" pitchFamily="34" charset="-122"/>
                </a:rPr>
                <a:t>最终方案采取的划分方式: HDBSCAN</a:t>
              </a:r>
            </a:p>
          </p:txBody>
        </p:sp>
        <p:sp>
          <p:nvSpPr>
            <p:cNvPr id="6" name="等腰三角形 5"/>
            <p:cNvSpPr/>
            <p:nvPr/>
          </p:nvSpPr>
          <p:spPr>
            <a:xfrm rot="5400000">
              <a:off x="1478" y="2592"/>
              <a:ext cx="390" cy="318"/>
            </a:xfrm>
            <a:prstGeom prst="triangle">
              <a:avLst/>
            </a:prstGeom>
            <a:solidFill>
              <a:srgbClr val="008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1024890" y="2064385"/>
            <a:ext cx="9535160" cy="829945"/>
          </a:xfrm>
          <a:prstGeom prst="rect">
            <a:avLst/>
          </a:prstGeom>
          <a:noFill/>
        </p:spPr>
        <p:txBody>
          <a:bodyPr wrap="square" rtlCol="0">
            <a:spAutoFit/>
          </a:bodyPr>
          <a:lstStyle/>
          <a:p>
            <a:pPr>
              <a:lnSpc>
                <a:spcPct val="150000"/>
              </a:lnSpc>
            </a:pP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HDBSCAN(Hierarchical Density-Based Spatial Clustering) 是</a:t>
            </a:r>
            <a:r>
              <a:rPr sz="1600" b="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DBSCAN与层次聚类算法的结合体</a:t>
            </a: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可用于发现任意形状的簇</a:t>
            </a: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且在存在少量不连续点时</a:t>
            </a: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也不会错误地将簇分裂</a:t>
            </a: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p>
        </p:txBody>
      </p:sp>
      <p:grpSp>
        <p:nvGrpSpPr>
          <p:cNvPr id="7" name="组合 6"/>
          <p:cNvGrpSpPr/>
          <p:nvPr/>
        </p:nvGrpSpPr>
        <p:grpSpPr>
          <a:xfrm>
            <a:off x="1884045" y="2954655"/>
            <a:ext cx="8046720" cy="2885440"/>
            <a:chOff x="2589" y="4861"/>
            <a:chExt cx="12672" cy="4544"/>
          </a:xfrm>
        </p:grpSpPr>
        <p:pic>
          <p:nvPicPr>
            <p:cNvPr id="20"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589" y="4861"/>
              <a:ext cx="6268" cy="4544"/>
            </a:xfrm>
            <a:prstGeom prst="rect">
              <a:avLst/>
            </a:prstGeom>
            <a:noFill/>
            <a:ln>
              <a:noFill/>
            </a:ln>
          </p:spPr>
        </p:pic>
        <p:pic>
          <p:nvPicPr>
            <p:cNvPr id="21"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994" y="4861"/>
              <a:ext cx="6267" cy="4543"/>
            </a:xfrm>
            <a:prstGeom prst="rect">
              <a:avLst/>
            </a:prstGeom>
            <a:noFill/>
            <a:ln>
              <a:noFill/>
            </a:ln>
          </p:spPr>
        </p:pic>
      </p:grpSp>
      <p:sp>
        <p:nvSpPr>
          <p:cNvPr id="8" name="文本框 7"/>
          <p:cNvSpPr txBox="1"/>
          <p:nvPr/>
        </p:nvSpPr>
        <p:spPr>
          <a:xfrm>
            <a:off x="4300855" y="5774690"/>
            <a:ext cx="3766820" cy="368300"/>
          </a:xfrm>
          <a:prstGeom prst="rect">
            <a:avLst/>
          </a:prstGeom>
          <a:noFill/>
        </p:spPr>
        <p:txBody>
          <a:bodyPr wrap="square" rtlCol="0">
            <a:spAutoFit/>
          </a:bodyPr>
          <a:lstStyle/>
          <a:p>
            <a:pPr>
              <a:lnSpc>
                <a:spcPct val="150000"/>
              </a:lnSpc>
            </a:pPr>
            <a:r>
              <a:rPr lang="zh-CN" sz="12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DBSCAN和</a:t>
            </a:r>
            <a:r>
              <a:rPr lang="en-US" altLang="zh-CN" sz="12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HDBSCAN</a:t>
            </a:r>
            <a:r>
              <a:rPr lang="zh-CN" sz="12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聚类的效果区别</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24790" y="277495"/>
            <a:ext cx="8002905" cy="583565"/>
          </a:xfrm>
          <a:prstGeom prst="rect">
            <a:avLst/>
          </a:prstGeom>
          <a:noFill/>
        </p:spPr>
        <p:txBody>
          <a:bodyPr wrap="square" rtlCol="0">
            <a:spAutoFit/>
          </a:bodyPr>
          <a:lstStyle/>
          <a:p>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解决方案</a:t>
            </a:r>
            <a:r>
              <a:rPr lang="en-US" altLang="zh-CN"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a:t>
            </a:r>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sym typeface="+mn-ea"/>
              </a:rPr>
              <a:t>停车围栏区域划分策略的选择</a:t>
            </a:r>
            <a:endPar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endParaRPr>
          </a:p>
        </p:txBody>
      </p:sp>
      <p:sp>
        <p:nvSpPr>
          <p:cNvPr id="2" name="矩形 1"/>
          <p:cNvSpPr/>
          <p:nvPr/>
        </p:nvSpPr>
        <p:spPr>
          <a:xfrm>
            <a:off x="0" y="261620"/>
            <a:ext cx="133985" cy="623570"/>
          </a:xfrm>
          <a:prstGeom prst="rect">
            <a:avLst/>
          </a:prstGeom>
          <a:gradFill>
            <a:gsLst>
              <a:gs pos="0">
                <a:srgbClr val="00A0E9"/>
              </a:gs>
              <a:gs pos="100000">
                <a:srgbClr val="007FC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单圆角矩形 12"/>
          <p:cNvSpPr/>
          <p:nvPr/>
        </p:nvSpPr>
        <p:spPr>
          <a:xfrm>
            <a:off x="635577" y="1285210"/>
            <a:ext cx="10150673" cy="4857568"/>
          </a:xfrm>
          <a:prstGeom prst="round1Rect">
            <a:avLst>
              <a:gd name="adj" fmla="val 0"/>
            </a:avLst>
          </a:prstGeom>
          <a:solidFill>
            <a:srgbClr val="EFF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dirty="0">
              <a:solidFill>
                <a:schemeClr val="tx1">
                  <a:lumMod val="85000"/>
                  <a:lumOff val="15000"/>
                </a:schemeClr>
              </a:solidFill>
            </a:endParaRPr>
          </a:p>
        </p:txBody>
      </p:sp>
      <p:grpSp>
        <p:nvGrpSpPr>
          <p:cNvPr id="9" name="组合 8"/>
          <p:cNvGrpSpPr/>
          <p:nvPr/>
        </p:nvGrpSpPr>
        <p:grpSpPr>
          <a:xfrm>
            <a:off x="961390" y="1285240"/>
            <a:ext cx="9598660" cy="737235"/>
            <a:chOff x="1514" y="2024"/>
            <a:chExt cx="15116" cy="1161"/>
          </a:xfrm>
        </p:grpSpPr>
        <p:sp>
          <p:nvSpPr>
            <p:cNvPr id="5" name="文本框 4"/>
            <p:cNvSpPr txBox="1"/>
            <p:nvPr/>
          </p:nvSpPr>
          <p:spPr>
            <a:xfrm>
              <a:off x="1623" y="2024"/>
              <a:ext cx="15007" cy="1161"/>
            </a:xfrm>
            <a:prstGeom prst="rect">
              <a:avLst/>
            </a:prstGeom>
            <a:noFill/>
          </p:spPr>
          <p:txBody>
            <a:bodyPr wrap="square" rtlCol="0">
              <a:spAutoFit/>
            </a:bodyPr>
            <a:lstStyle>
              <a:defPPr>
                <a:defRPr lang="en-US"/>
              </a:defPPr>
              <a:lvl1pPr algn="ctr" defTabSz="457200">
                <a:lnSpc>
                  <a:spcPct val="130000"/>
                </a:lnSpc>
                <a:defRPr kumimoji="1" sz="2000">
                  <a:solidFill>
                    <a:schemeClr val="tx1">
                      <a:lumMod val="85000"/>
                      <a:lumOff val="15000"/>
                    </a:schemeClr>
                  </a:solidFill>
                  <a:latin typeface="微软雅黑" panose="020B0503020204020204" pitchFamily="34" charset="-122"/>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pPr algn="l">
                <a:lnSpc>
                  <a:spcPct val="150000"/>
                </a:lnSpc>
              </a:pPr>
              <a:r>
                <a:rPr lang="en-US" altLang="zh-CN" sz="2800" b="1" dirty="0">
                  <a:solidFill>
                    <a:srgbClr val="0084D2"/>
                  </a:solidFill>
                  <a:cs typeface="微软雅黑" panose="020B0503020204020204" pitchFamily="34" charset="-122"/>
                </a:rPr>
                <a:t> </a:t>
              </a:r>
              <a:r>
                <a:rPr lang="zh-CN" altLang="zh-CN" sz="2800" b="1" dirty="0">
                  <a:solidFill>
                    <a:srgbClr val="0084D2"/>
                  </a:solidFill>
                  <a:cs typeface="微软雅黑" panose="020B0503020204020204" pitchFamily="34" charset="-122"/>
                </a:rPr>
                <a:t>基于HDBSCAN区域划分结果</a:t>
              </a:r>
            </a:p>
          </p:txBody>
        </p:sp>
        <p:sp>
          <p:nvSpPr>
            <p:cNvPr id="6" name="等腰三角形 5"/>
            <p:cNvSpPr/>
            <p:nvPr/>
          </p:nvSpPr>
          <p:spPr>
            <a:xfrm rot="5400000">
              <a:off x="1478" y="2592"/>
              <a:ext cx="390" cy="318"/>
            </a:xfrm>
            <a:prstGeom prst="triangle">
              <a:avLst/>
            </a:prstGeom>
            <a:solidFill>
              <a:srgbClr val="008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1395730" y="3576320"/>
            <a:ext cx="8672195" cy="3003515"/>
          </a:xfrm>
          <a:prstGeom prst="rect">
            <a:avLst/>
          </a:prstGeom>
          <a:noFill/>
        </p:spPr>
        <p:txBody>
          <a:bodyPr wrap="square" rtlCol="0">
            <a:spAutoFit/>
          </a:bodyPr>
          <a:lstStyle/>
          <a:p>
            <a:pPr>
              <a:lnSpc>
                <a:spcPct val="150000"/>
              </a:lnSpc>
            </a:pPr>
            <a:r>
              <a:rPr 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基于</a:t>
            </a:r>
            <a:r>
              <a:rPr lang="en-US" alt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HDBSCAN</a:t>
            </a:r>
            <a:r>
              <a:rPr lang="zh-CN" altLang="en-US"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区域划分结果</a:t>
            </a:r>
            <a:r>
              <a:rPr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生成了</a:t>
            </a:r>
            <a:r>
              <a:rPr sz="1600" b="1"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1733个簇</a:t>
            </a:r>
            <a:r>
              <a:rPr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和cluster = -1的</a:t>
            </a:r>
            <a:r>
              <a:rPr sz="1600" b="1"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离群点集</a:t>
            </a:r>
            <a:r>
              <a:rPr 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我们在原始</a:t>
            </a:r>
            <a:r>
              <a:rPr lang="en-US" alt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HDBSCAN</a:t>
            </a:r>
            <a:r>
              <a:rPr lang="zh-CN" altLang="en-US"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的基础上增加了若两簇距离小于</a:t>
            </a:r>
            <a:r>
              <a:rPr lang="en-US" alt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33</a:t>
            </a:r>
            <a:r>
              <a:rPr lang="zh-CN" altLang="en-US"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米</a:t>
            </a:r>
            <a:r>
              <a:rPr lang="en-US" alt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规格小于双向六车道</a:t>
            </a:r>
            <a:r>
              <a:rPr lang="en-US" alt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绿化带的道路</a:t>
            </a:r>
            <a:r>
              <a:rPr lang="en-US" alt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或中间无道路横穿的围栏应判断为同一区域</a:t>
            </a:r>
            <a:r>
              <a:rPr lang="en-US" alt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则合并簇的规则</a:t>
            </a:r>
            <a:endParaRPr 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endParaRPr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endParaRPr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endParaRPr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endParaRPr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再</a:t>
            </a:r>
            <a:r>
              <a:rPr sz="1600" dirty="0" err="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将每个离群点单独作为一个簇</a:t>
            </a:r>
            <a:r>
              <a:rPr 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，最终</a:t>
            </a:r>
            <a:r>
              <a:rPr lang="zh-CN" sz="1600" b="1"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簇数量为3109</a:t>
            </a:r>
            <a:r>
              <a:rPr 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p>
        </p:txBody>
      </p:sp>
      <p:pic>
        <p:nvPicPr>
          <p:cNvPr id="17" name="Picture 17"/>
          <p:cNvPicPr>
            <a:picLocks noChangeAspect="1"/>
          </p:cNvPicPr>
          <p:nvPr/>
        </p:nvPicPr>
        <p:blipFill>
          <a:blip r:embed="rId2"/>
          <a:stretch>
            <a:fillRect/>
          </a:stretch>
        </p:blipFill>
        <p:spPr>
          <a:xfrm>
            <a:off x="1426814" y="4700961"/>
            <a:ext cx="5717540" cy="1325880"/>
          </a:xfrm>
          <a:prstGeom prst="rect">
            <a:avLst/>
          </a:prstGeom>
        </p:spPr>
      </p:pic>
      <p:pic>
        <p:nvPicPr>
          <p:cNvPr id="3" name="Picture 2">
            <a:extLst>
              <a:ext uri="{FF2B5EF4-FFF2-40B4-BE49-F238E27FC236}">
                <a16:creationId xmlns:a16="http://schemas.microsoft.com/office/drawing/2014/main" id="{3C8D4A53-37CF-4D3E-8ADA-B8217B3321F0}"/>
              </a:ext>
            </a:extLst>
          </p:cNvPr>
          <p:cNvPicPr>
            <a:picLocks noChangeAspect="1"/>
          </p:cNvPicPr>
          <p:nvPr/>
        </p:nvPicPr>
        <p:blipFill>
          <a:blip r:embed="rId3"/>
          <a:stretch>
            <a:fillRect/>
          </a:stretch>
        </p:blipFill>
        <p:spPr>
          <a:xfrm>
            <a:off x="1030605" y="1987210"/>
            <a:ext cx="7178184" cy="158911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ppt内页"/>
          <p:cNvPicPr>
            <a:picLocks noChangeAspect="1"/>
          </p:cNvPicPr>
          <p:nvPr>
            <p:custDataLst>
              <p:tags r:id="rId1"/>
            </p:custDataLst>
          </p:nvPr>
        </p:nvPicPr>
        <p:blipFill>
          <a:blip r:embed="rId3"/>
          <a:stretch>
            <a:fillRect/>
          </a:stretch>
        </p:blipFill>
        <p:spPr>
          <a:xfrm>
            <a:off x="-635" y="2632075"/>
            <a:ext cx="12192000" cy="1706880"/>
          </a:xfrm>
          <a:prstGeom prst="rect">
            <a:avLst/>
          </a:prstGeom>
          <a:solidFill>
            <a:schemeClr val="bg1"/>
          </a:solidFill>
        </p:spPr>
      </p:pic>
      <p:sp>
        <p:nvSpPr>
          <p:cNvPr id="4" name="矩形 3"/>
          <p:cNvSpPr/>
          <p:nvPr/>
        </p:nvSpPr>
        <p:spPr>
          <a:xfrm>
            <a:off x="-78105" y="2621280"/>
            <a:ext cx="13531850" cy="1712595"/>
          </a:xfrm>
          <a:prstGeom prst="rect">
            <a:avLst/>
          </a:prstGeom>
          <a:solidFill>
            <a:schemeClr val="bg1">
              <a:alpha val="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632835" y="3085465"/>
            <a:ext cx="4926965" cy="783590"/>
          </a:xfrm>
          <a:prstGeom prst="rect">
            <a:avLst/>
          </a:prstGeom>
          <a:noFill/>
        </p:spPr>
        <p:txBody>
          <a:bodyPr wrap="square" rtlCol="0">
            <a:spAutoFit/>
            <a:scene3d>
              <a:camera prst="orthographicFront"/>
              <a:lightRig rig="threePt" dir="t"/>
            </a:scene3d>
          </a:bodyPr>
          <a:lstStyle/>
          <a:p>
            <a:r>
              <a:rPr lang="zh-CN" altLang="en-US" sz="4500" b="1" dirty="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阿里巴巴普惠体 Medium" panose="00020600040101010101" pitchFamily="18" charset="-122"/>
              </a:rPr>
              <a:t>一、作品主要产出</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ppt内页"/>
          <p:cNvPicPr>
            <a:picLocks noChangeAspect="1"/>
          </p:cNvPicPr>
          <p:nvPr>
            <p:custDataLst>
              <p:tags r:id="rId1"/>
            </p:custDataLst>
          </p:nvPr>
        </p:nvPicPr>
        <p:blipFill>
          <a:blip r:embed="rId3"/>
          <a:stretch>
            <a:fillRect/>
          </a:stretch>
        </p:blipFill>
        <p:spPr>
          <a:xfrm>
            <a:off x="-635" y="2632075"/>
            <a:ext cx="12192000" cy="1706880"/>
          </a:xfrm>
          <a:prstGeom prst="rect">
            <a:avLst/>
          </a:prstGeom>
          <a:solidFill>
            <a:schemeClr val="bg1"/>
          </a:solidFill>
        </p:spPr>
      </p:pic>
      <p:sp>
        <p:nvSpPr>
          <p:cNvPr id="4" name="矩形 3"/>
          <p:cNvSpPr/>
          <p:nvPr/>
        </p:nvSpPr>
        <p:spPr>
          <a:xfrm>
            <a:off x="-84455" y="2697480"/>
            <a:ext cx="13531850" cy="1712595"/>
          </a:xfrm>
          <a:prstGeom prst="rect">
            <a:avLst/>
          </a:prstGeom>
          <a:solidFill>
            <a:schemeClr val="bg1">
              <a:alpha val="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4218940" y="3093720"/>
            <a:ext cx="3754755" cy="783590"/>
          </a:xfrm>
          <a:prstGeom prst="rect">
            <a:avLst/>
          </a:prstGeom>
          <a:noFill/>
        </p:spPr>
        <p:txBody>
          <a:bodyPr wrap="square" rtlCol="0">
            <a:spAutoFit/>
            <a:scene3d>
              <a:camera prst="orthographicFront"/>
              <a:lightRig rig="threePt" dir="t"/>
            </a:scene3d>
          </a:bodyPr>
          <a:lstStyle/>
          <a:p>
            <a:r>
              <a:rPr lang="zh-CN" altLang="en-US" sz="4500" b="1" dirty="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阿里巴巴普惠体 Medium" panose="00020600040101010101" pitchFamily="18" charset="-122"/>
              </a:rPr>
              <a:t>四、模型介绍</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24790" y="277495"/>
            <a:ext cx="5948680" cy="583565"/>
          </a:xfrm>
          <a:prstGeom prst="rect">
            <a:avLst/>
          </a:prstGeom>
          <a:noFill/>
        </p:spPr>
        <p:txBody>
          <a:bodyPr wrap="square" rtlCol="0">
            <a:spAutoFit/>
          </a:bodyPr>
          <a:lstStyle/>
          <a:p>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sym typeface="+mn-ea"/>
              </a:rPr>
              <a:t>模型介绍</a:t>
            </a:r>
            <a:r>
              <a:rPr lang="en-US" altLang="zh-CN"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sym typeface="+mn-ea"/>
              </a:rPr>
              <a:t>——</a:t>
            </a:r>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sym typeface="+mn-ea"/>
              </a:rPr>
              <a:t>应用数据</a:t>
            </a:r>
          </a:p>
        </p:txBody>
      </p:sp>
      <p:sp>
        <p:nvSpPr>
          <p:cNvPr id="2" name="矩形 1"/>
          <p:cNvSpPr/>
          <p:nvPr/>
        </p:nvSpPr>
        <p:spPr>
          <a:xfrm>
            <a:off x="0" y="261620"/>
            <a:ext cx="133985" cy="623570"/>
          </a:xfrm>
          <a:prstGeom prst="rect">
            <a:avLst/>
          </a:prstGeom>
          <a:gradFill>
            <a:gsLst>
              <a:gs pos="0">
                <a:srgbClr val="00A0E9"/>
              </a:gs>
              <a:gs pos="100000">
                <a:srgbClr val="007FC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单圆角矩形 12"/>
          <p:cNvSpPr/>
          <p:nvPr/>
        </p:nvSpPr>
        <p:spPr>
          <a:xfrm>
            <a:off x="635577" y="1285210"/>
            <a:ext cx="10150673" cy="4857568"/>
          </a:xfrm>
          <a:prstGeom prst="round1Rect">
            <a:avLst>
              <a:gd name="adj" fmla="val 0"/>
            </a:avLst>
          </a:prstGeom>
          <a:solidFill>
            <a:srgbClr val="EFF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dirty="0">
              <a:solidFill>
                <a:schemeClr val="tx1">
                  <a:lumMod val="85000"/>
                  <a:lumOff val="15000"/>
                </a:schemeClr>
              </a:solidFill>
            </a:endParaRPr>
          </a:p>
        </p:txBody>
      </p:sp>
      <p:grpSp>
        <p:nvGrpSpPr>
          <p:cNvPr id="9" name="组合 8"/>
          <p:cNvGrpSpPr/>
          <p:nvPr/>
        </p:nvGrpSpPr>
        <p:grpSpPr>
          <a:xfrm>
            <a:off x="961390" y="1285240"/>
            <a:ext cx="9598660" cy="737235"/>
            <a:chOff x="1514" y="2024"/>
            <a:chExt cx="15116" cy="1161"/>
          </a:xfrm>
        </p:grpSpPr>
        <p:sp>
          <p:nvSpPr>
            <p:cNvPr id="5" name="文本框 4"/>
            <p:cNvSpPr txBox="1"/>
            <p:nvPr/>
          </p:nvSpPr>
          <p:spPr>
            <a:xfrm>
              <a:off x="1623" y="2024"/>
              <a:ext cx="15007" cy="1161"/>
            </a:xfrm>
            <a:prstGeom prst="rect">
              <a:avLst/>
            </a:prstGeom>
            <a:noFill/>
          </p:spPr>
          <p:txBody>
            <a:bodyPr wrap="square" rtlCol="0">
              <a:spAutoFit/>
            </a:bodyPr>
            <a:lstStyle>
              <a:defPPr>
                <a:defRPr lang="en-US"/>
              </a:defPPr>
              <a:lvl1pPr algn="ctr" defTabSz="457200">
                <a:lnSpc>
                  <a:spcPct val="130000"/>
                </a:lnSpc>
                <a:defRPr kumimoji="1" sz="2000">
                  <a:solidFill>
                    <a:schemeClr val="tx1">
                      <a:lumMod val="85000"/>
                      <a:lumOff val="15000"/>
                    </a:schemeClr>
                  </a:solidFill>
                  <a:latin typeface="微软雅黑" panose="020B0503020204020204" pitchFamily="34" charset="-122"/>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pPr algn="l">
                <a:lnSpc>
                  <a:spcPct val="150000"/>
                </a:lnSpc>
              </a:pPr>
              <a:r>
                <a:rPr lang="en-US" altLang="zh-CN" sz="2800" b="1" dirty="0">
                  <a:solidFill>
                    <a:srgbClr val="0084D2"/>
                  </a:solidFill>
                  <a:cs typeface="微软雅黑" panose="020B0503020204020204" pitchFamily="34" charset="-122"/>
                </a:rPr>
                <a:t> </a:t>
              </a:r>
              <a:r>
                <a:rPr lang="zh-CN" altLang="zh-CN" sz="2800" b="1" dirty="0">
                  <a:solidFill>
                    <a:srgbClr val="0084D2"/>
                  </a:solidFill>
                  <a:cs typeface="微软雅黑" panose="020B0503020204020204" pitchFamily="34" charset="-122"/>
                </a:rPr>
                <a:t>应用数据</a:t>
              </a:r>
            </a:p>
          </p:txBody>
        </p:sp>
        <p:sp>
          <p:nvSpPr>
            <p:cNvPr id="6" name="等腰三角形 5"/>
            <p:cNvSpPr/>
            <p:nvPr/>
          </p:nvSpPr>
          <p:spPr>
            <a:xfrm rot="5400000">
              <a:off x="1478" y="2592"/>
              <a:ext cx="390" cy="318"/>
            </a:xfrm>
            <a:prstGeom prst="triangle">
              <a:avLst/>
            </a:prstGeom>
            <a:solidFill>
              <a:srgbClr val="008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961390" y="1870710"/>
            <a:ext cx="9281160" cy="829945"/>
          </a:xfrm>
          <a:prstGeom prst="rect">
            <a:avLst/>
          </a:prstGeom>
          <a:noFill/>
        </p:spPr>
        <p:txBody>
          <a:bodyPr wrap="square" rtlCol="0">
            <a:spAutoFit/>
          </a:bodyPr>
          <a:lstStyle/>
          <a:p>
            <a:pPr>
              <a:lnSpc>
                <a:spcPct val="150000"/>
              </a:lnSpc>
            </a:pPr>
            <a:r>
              <a:rPr lang="zh-CN" altLang="en-US"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经过数据预处理，得到bikes_data.csv 和 fence_position.csv两个文件。</a:t>
            </a:r>
          </a:p>
          <a:p>
            <a:pPr>
              <a:lnSpc>
                <a:spcPct val="150000"/>
              </a:lnSpc>
            </a:pPr>
            <a:r>
              <a:rPr lang="zh-CN" altLang="en-US" sz="1600" b="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bikes_data.csv</a:t>
            </a:r>
          </a:p>
        </p:txBody>
      </p:sp>
      <p:graphicFrame>
        <p:nvGraphicFramePr>
          <p:cNvPr id="14" name="表格 13"/>
          <p:cNvGraphicFramePr/>
          <p:nvPr>
            <p:custDataLst>
              <p:tags r:id="rId1"/>
            </p:custDataLst>
          </p:nvPr>
        </p:nvGraphicFramePr>
        <p:xfrm>
          <a:off x="1040765" y="2722245"/>
          <a:ext cx="9356090" cy="3372485"/>
        </p:xfrm>
        <a:graphic>
          <a:graphicData uri="http://schemas.openxmlformats.org/drawingml/2006/table">
            <a:tbl>
              <a:tblPr firstRow="1" bandRow="1">
                <a:tableStyleId>{5C22544A-7EE6-4342-B048-85BDC9FD1C3A}</a:tableStyleId>
              </a:tblPr>
              <a:tblGrid>
                <a:gridCol w="2720340">
                  <a:extLst>
                    <a:ext uri="{9D8B030D-6E8A-4147-A177-3AD203B41FA5}">
                      <a16:colId xmlns:a16="http://schemas.microsoft.com/office/drawing/2014/main" val="20000"/>
                    </a:ext>
                  </a:extLst>
                </a:gridCol>
                <a:gridCol w="3056255">
                  <a:extLst>
                    <a:ext uri="{9D8B030D-6E8A-4147-A177-3AD203B41FA5}">
                      <a16:colId xmlns:a16="http://schemas.microsoft.com/office/drawing/2014/main" val="20001"/>
                    </a:ext>
                  </a:extLst>
                </a:gridCol>
                <a:gridCol w="3579495">
                  <a:extLst>
                    <a:ext uri="{9D8B030D-6E8A-4147-A177-3AD203B41FA5}">
                      <a16:colId xmlns:a16="http://schemas.microsoft.com/office/drawing/2014/main" val="20002"/>
                    </a:ext>
                  </a:extLst>
                </a:gridCol>
              </a:tblGrid>
              <a:tr h="316865">
                <a:tc>
                  <a:txBody>
                    <a:bodyPr/>
                    <a:lstStyle/>
                    <a:p>
                      <a:pPr algn="l">
                        <a:buNone/>
                      </a:pPr>
                      <a:r>
                        <a:rPr lang="zh-CN" altLang="en-US" sz="1000">
                          <a:latin typeface="微软雅黑" panose="020B0503020204020204" pitchFamily="34" charset="-122"/>
                          <a:ea typeface="微软雅黑" panose="020B0503020204020204" pitchFamily="34" charset="-122"/>
                        </a:rPr>
                        <a:t>字段名</a:t>
                      </a:r>
                    </a:p>
                  </a:txBody>
                  <a:tcPr/>
                </a:tc>
                <a:tc>
                  <a:txBody>
                    <a:bodyPr/>
                    <a:lstStyle/>
                    <a:p>
                      <a:pPr algn="l">
                        <a:buNone/>
                      </a:pPr>
                      <a:r>
                        <a:rPr lang="zh-CN" altLang="en-US" sz="1000">
                          <a:latin typeface="微软雅黑" panose="020B0503020204020204" pitchFamily="34" charset="-122"/>
                          <a:ea typeface="微软雅黑" panose="020B0503020204020204" pitchFamily="34" charset="-122"/>
                        </a:rPr>
                        <a:t>数据类型</a:t>
                      </a:r>
                    </a:p>
                  </a:txBody>
                  <a:tcPr/>
                </a:tc>
                <a:tc>
                  <a:txBody>
                    <a:bodyPr/>
                    <a:lstStyle/>
                    <a:p>
                      <a:pPr algn="l">
                        <a:buNone/>
                      </a:pPr>
                      <a:r>
                        <a:rPr lang="zh-CN" altLang="en-US" sz="1000">
                          <a:latin typeface="微软雅黑" panose="020B0503020204020204" pitchFamily="34" charset="-122"/>
                          <a:ea typeface="微软雅黑" panose="020B0503020204020204" pitchFamily="34" charset="-122"/>
                          <a:sym typeface="+mn-ea"/>
                        </a:rPr>
                        <a:t>字段释义</a:t>
                      </a:r>
                      <a:endParaRPr lang="zh-CN" altLang="en-US" sz="100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0"/>
                  </a:ext>
                </a:extLst>
              </a:tr>
              <a:tr h="232410">
                <a:tc>
                  <a:txBody>
                    <a:bodyPr/>
                    <a:lstStyle/>
                    <a:p>
                      <a:pPr indent="0">
                        <a:buNone/>
                      </a:pPr>
                      <a:r>
                        <a:rPr 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rPr>
                        <a:t>DAY</a:t>
                      </a:r>
                      <a:endParaRPr lang="en-US" alt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endParaRPr>
                    </a:p>
                  </a:txBody>
                  <a:tcPr marL="68580" marR="68580" marT="0" marB="0">
                    <a:solidFill>
                      <a:schemeClr val="accent5">
                        <a:lumMod val="40000"/>
                        <a:lumOff val="60000"/>
                      </a:schemeClr>
                    </a:solidFill>
                  </a:tcPr>
                </a:tc>
                <a:tc>
                  <a:txBody>
                    <a:bodyPr/>
                    <a:lstStyle/>
                    <a:p>
                      <a:pPr indent="0">
                        <a:buNone/>
                      </a:pPr>
                      <a:r>
                        <a:rPr 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rPr>
                        <a:t>INT</a:t>
                      </a:r>
                      <a:endParaRPr lang="en-US" alt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endParaRPr>
                    </a:p>
                  </a:txBody>
                  <a:tcPr marL="68580" marR="68580" marT="0" marB="0">
                    <a:solidFill>
                      <a:schemeClr val="accent5">
                        <a:lumMod val="40000"/>
                        <a:lumOff val="60000"/>
                      </a:schemeClr>
                    </a:solidFill>
                  </a:tcPr>
                </a:tc>
                <a:tc>
                  <a:txBody>
                    <a:bodyPr/>
                    <a:lstStyle/>
                    <a:p>
                      <a:pPr indent="0">
                        <a:buNone/>
                      </a:pPr>
                      <a:r>
                        <a:rPr lang="en-US" sz="1200" b="0">
                          <a:solidFill>
                            <a:srgbClr val="4472C4"/>
                          </a:solidFill>
                          <a:latin typeface="微软雅黑" panose="020B0503020204020204" pitchFamily="34" charset="-122"/>
                          <a:ea typeface="微软雅黑" panose="020B0503020204020204" pitchFamily="34" charset="-122"/>
                          <a:cs typeface="微软雅黑" panose="020B0503020204020204" pitchFamily="34" charset="-122"/>
                        </a:rPr>
                        <a:t>数据所在的日(21-25)</a:t>
                      </a:r>
                      <a:endParaRPr lang="en-US" altLang="en-US" sz="1200" b="0">
                        <a:solidFill>
                          <a:srgbClr val="4472C4"/>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solidFill>
                      <a:schemeClr val="accent5">
                        <a:lumMod val="40000"/>
                        <a:lumOff val="60000"/>
                      </a:schemeClr>
                    </a:solidFill>
                  </a:tcPr>
                </a:tc>
                <a:extLst>
                  <a:ext uri="{0D108BD9-81ED-4DB2-BD59-A6C34878D82A}">
                    <a16:rowId xmlns:a16="http://schemas.microsoft.com/office/drawing/2014/main" val="10001"/>
                  </a:ext>
                </a:extLst>
              </a:tr>
              <a:tr h="267970">
                <a:tc>
                  <a:txBody>
                    <a:bodyPr/>
                    <a:lstStyle/>
                    <a:p>
                      <a:pPr indent="0">
                        <a:buNone/>
                      </a:pPr>
                      <a:r>
                        <a:rPr 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rPr>
                        <a:t>BID</a:t>
                      </a:r>
                      <a:endParaRPr lang="en-US" alt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endParaRPr>
                    </a:p>
                  </a:txBody>
                  <a:tcPr marL="68580" marR="68580" marT="0" marB="0">
                    <a:solidFill>
                      <a:schemeClr val="accent5">
                        <a:lumMod val="20000"/>
                        <a:lumOff val="80000"/>
                      </a:schemeClr>
                    </a:solidFill>
                  </a:tcPr>
                </a:tc>
                <a:tc>
                  <a:txBody>
                    <a:bodyPr/>
                    <a:lstStyle/>
                    <a:p>
                      <a:pPr indent="0">
                        <a:buNone/>
                      </a:pPr>
                      <a:r>
                        <a:rPr 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rPr>
                        <a:t>INT(UNIQUE)</a:t>
                      </a:r>
                      <a:endParaRPr lang="en-US" alt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endParaRPr>
                    </a:p>
                  </a:txBody>
                  <a:tcPr marL="68580" marR="68580" marT="0" marB="0">
                    <a:solidFill>
                      <a:schemeClr val="accent5">
                        <a:lumMod val="20000"/>
                        <a:lumOff val="80000"/>
                      </a:schemeClr>
                    </a:solidFill>
                  </a:tcPr>
                </a:tc>
                <a:tc>
                  <a:txBody>
                    <a:bodyPr/>
                    <a:lstStyle/>
                    <a:p>
                      <a:pPr indent="0">
                        <a:buNone/>
                      </a:pPr>
                      <a:r>
                        <a:rPr 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rPr>
                        <a:t>唯一订单代号</a:t>
                      </a:r>
                      <a:endParaRPr lang="en-US" alt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endParaRPr>
                    </a:p>
                  </a:txBody>
                  <a:tcPr marL="68580" marR="68580" marT="0" marB="0">
                    <a:solidFill>
                      <a:schemeClr val="accent5">
                        <a:lumMod val="20000"/>
                        <a:lumOff val="80000"/>
                      </a:schemeClr>
                    </a:solidFill>
                  </a:tcPr>
                </a:tc>
                <a:extLst>
                  <a:ext uri="{0D108BD9-81ED-4DB2-BD59-A6C34878D82A}">
                    <a16:rowId xmlns:a16="http://schemas.microsoft.com/office/drawing/2014/main" val="10002"/>
                  </a:ext>
                </a:extLst>
              </a:tr>
              <a:tr h="240030">
                <a:tc>
                  <a:txBody>
                    <a:bodyPr/>
                    <a:lstStyle/>
                    <a:p>
                      <a:pPr indent="0">
                        <a:buNone/>
                      </a:pPr>
                      <a:r>
                        <a:rPr 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rPr>
                        <a:t>BICYCLE_ID</a:t>
                      </a:r>
                      <a:endParaRPr lang="en-US" alt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endParaRPr>
                    </a:p>
                  </a:txBody>
                  <a:tcPr marL="68580" marR="68580" marT="0" marB="0">
                    <a:solidFill>
                      <a:schemeClr val="accent5">
                        <a:lumMod val="40000"/>
                        <a:lumOff val="60000"/>
                      </a:schemeClr>
                    </a:solidFill>
                  </a:tcPr>
                </a:tc>
                <a:tc>
                  <a:txBody>
                    <a:bodyPr/>
                    <a:lstStyle/>
                    <a:p>
                      <a:pPr indent="0">
                        <a:buNone/>
                      </a:pPr>
                      <a:r>
                        <a:rPr 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rPr>
                        <a:t>STRING</a:t>
                      </a:r>
                      <a:endParaRPr lang="en-US" alt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endParaRPr>
                    </a:p>
                  </a:txBody>
                  <a:tcPr marL="68580" marR="68580" marT="0" marB="0">
                    <a:solidFill>
                      <a:schemeClr val="accent5">
                        <a:lumMod val="40000"/>
                        <a:lumOff val="60000"/>
                      </a:schemeClr>
                    </a:solidFill>
                  </a:tcPr>
                </a:tc>
                <a:tc>
                  <a:txBody>
                    <a:bodyPr/>
                    <a:lstStyle/>
                    <a:p>
                      <a:pPr indent="0">
                        <a:buNone/>
                      </a:pPr>
                      <a:r>
                        <a:rPr lang="en-US" sz="1200" b="0">
                          <a:solidFill>
                            <a:srgbClr val="4472C4"/>
                          </a:solidFill>
                          <a:latin typeface="微软雅黑" panose="020B0503020204020204" pitchFamily="34" charset="-122"/>
                          <a:ea typeface="微软雅黑" panose="020B0503020204020204" pitchFamily="34" charset="-122"/>
                          <a:cs typeface="微软雅黑" panose="020B0503020204020204" pitchFamily="34" charset="-122"/>
                        </a:rPr>
                        <a:t>自行车ID</a:t>
                      </a:r>
                      <a:endParaRPr lang="en-US" altLang="en-US" sz="1200" b="0">
                        <a:solidFill>
                          <a:srgbClr val="4472C4"/>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solidFill>
                      <a:schemeClr val="accent5">
                        <a:lumMod val="40000"/>
                        <a:lumOff val="60000"/>
                      </a:schemeClr>
                    </a:solidFill>
                  </a:tcPr>
                </a:tc>
                <a:extLst>
                  <a:ext uri="{0D108BD9-81ED-4DB2-BD59-A6C34878D82A}">
                    <a16:rowId xmlns:a16="http://schemas.microsoft.com/office/drawing/2014/main" val="10003"/>
                  </a:ext>
                </a:extLst>
              </a:tr>
              <a:tr h="247015">
                <a:tc>
                  <a:txBody>
                    <a:bodyPr/>
                    <a:lstStyle/>
                    <a:p>
                      <a:pPr indent="0">
                        <a:buNone/>
                      </a:pPr>
                      <a:r>
                        <a:rPr 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rPr>
                        <a:t>LATITUDE</a:t>
                      </a:r>
                      <a:endParaRPr lang="en-US" alt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endParaRPr>
                    </a:p>
                  </a:txBody>
                  <a:tcPr marL="68580" marR="68580" marT="0" marB="0">
                    <a:solidFill>
                      <a:schemeClr val="accent5">
                        <a:lumMod val="20000"/>
                        <a:lumOff val="80000"/>
                      </a:schemeClr>
                    </a:solidFill>
                  </a:tcPr>
                </a:tc>
                <a:tc>
                  <a:txBody>
                    <a:bodyPr/>
                    <a:lstStyle/>
                    <a:p>
                      <a:pPr indent="0">
                        <a:buNone/>
                      </a:pPr>
                      <a:r>
                        <a:rPr 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rPr>
                        <a:t>FLOAT</a:t>
                      </a:r>
                      <a:endParaRPr lang="en-US" alt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endParaRPr>
                    </a:p>
                  </a:txBody>
                  <a:tcPr marL="68580" marR="68580" marT="0" marB="0">
                    <a:solidFill>
                      <a:schemeClr val="accent5">
                        <a:lumMod val="20000"/>
                        <a:lumOff val="80000"/>
                      </a:schemeClr>
                    </a:solidFill>
                  </a:tcPr>
                </a:tc>
                <a:tc>
                  <a:txBody>
                    <a:bodyPr/>
                    <a:lstStyle/>
                    <a:p>
                      <a:pPr indent="0">
                        <a:buNone/>
                      </a:pPr>
                      <a:r>
                        <a:rPr 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rPr>
                        <a:t>当前纬度</a:t>
                      </a:r>
                      <a:endParaRPr lang="en-US" alt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endParaRPr>
                    </a:p>
                  </a:txBody>
                  <a:tcPr marL="68580" marR="68580" marT="0" marB="0">
                    <a:solidFill>
                      <a:schemeClr val="accent5">
                        <a:lumMod val="20000"/>
                        <a:lumOff val="80000"/>
                      </a:schemeClr>
                    </a:solidFill>
                  </a:tcPr>
                </a:tc>
                <a:extLst>
                  <a:ext uri="{0D108BD9-81ED-4DB2-BD59-A6C34878D82A}">
                    <a16:rowId xmlns:a16="http://schemas.microsoft.com/office/drawing/2014/main" val="10004"/>
                  </a:ext>
                </a:extLst>
              </a:tr>
              <a:tr h="259715">
                <a:tc>
                  <a:txBody>
                    <a:bodyPr/>
                    <a:lstStyle/>
                    <a:p>
                      <a:pPr indent="0">
                        <a:buNone/>
                      </a:pPr>
                      <a:r>
                        <a:rPr 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rPr>
                        <a:t>LONGITUDE</a:t>
                      </a:r>
                      <a:endParaRPr lang="en-US" alt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endParaRPr>
                    </a:p>
                  </a:txBody>
                  <a:tcPr marL="68580" marR="68580" marT="0" marB="0">
                    <a:solidFill>
                      <a:schemeClr val="accent5">
                        <a:lumMod val="40000"/>
                        <a:lumOff val="60000"/>
                      </a:schemeClr>
                    </a:solidFill>
                  </a:tcPr>
                </a:tc>
                <a:tc>
                  <a:txBody>
                    <a:bodyPr/>
                    <a:lstStyle/>
                    <a:p>
                      <a:pPr indent="0">
                        <a:buNone/>
                      </a:pPr>
                      <a:r>
                        <a:rPr 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rPr>
                        <a:t>FLOAT</a:t>
                      </a:r>
                      <a:endParaRPr lang="en-US" alt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endParaRPr>
                    </a:p>
                  </a:txBody>
                  <a:tcPr marL="68580" marR="68580" marT="0" marB="0">
                    <a:solidFill>
                      <a:schemeClr val="accent5">
                        <a:lumMod val="40000"/>
                        <a:lumOff val="60000"/>
                      </a:schemeClr>
                    </a:solidFill>
                  </a:tcPr>
                </a:tc>
                <a:tc>
                  <a:txBody>
                    <a:bodyPr/>
                    <a:lstStyle/>
                    <a:p>
                      <a:pPr indent="0">
                        <a:buNone/>
                      </a:pPr>
                      <a:r>
                        <a:rPr 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rPr>
                        <a:t>当前经度</a:t>
                      </a:r>
                      <a:endParaRPr lang="en-US" alt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endParaRPr>
                    </a:p>
                  </a:txBody>
                  <a:tcPr marL="68580" marR="68580" marT="0" marB="0">
                    <a:solidFill>
                      <a:schemeClr val="accent5">
                        <a:lumMod val="40000"/>
                        <a:lumOff val="60000"/>
                      </a:schemeClr>
                    </a:solidFill>
                  </a:tcPr>
                </a:tc>
                <a:extLst>
                  <a:ext uri="{0D108BD9-81ED-4DB2-BD59-A6C34878D82A}">
                    <a16:rowId xmlns:a16="http://schemas.microsoft.com/office/drawing/2014/main" val="10005"/>
                  </a:ext>
                </a:extLst>
              </a:tr>
              <a:tr h="247650">
                <a:tc>
                  <a:txBody>
                    <a:bodyPr/>
                    <a:lstStyle/>
                    <a:p>
                      <a:pPr indent="0">
                        <a:buNone/>
                      </a:pPr>
                      <a:r>
                        <a:rPr 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rPr>
                        <a:t>LOCK_STATUS</a:t>
                      </a:r>
                      <a:endParaRPr lang="en-US" alt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endParaRPr>
                    </a:p>
                  </a:txBody>
                  <a:tcPr marL="68580" marR="68580" marT="0" marB="0">
                    <a:solidFill>
                      <a:schemeClr val="accent5">
                        <a:lumMod val="20000"/>
                        <a:lumOff val="80000"/>
                      </a:schemeClr>
                    </a:solidFill>
                  </a:tcPr>
                </a:tc>
                <a:tc>
                  <a:txBody>
                    <a:bodyPr/>
                    <a:lstStyle/>
                    <a:p>
                      <a:pPr indent="0">
                        <a:buNone/>
                      </a:pPr>
                      <a:r>
                        <a:rPr 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rPr>
                        <a:t>INT(BOOL)</a:t>
                      </a:r>
                      <a:endParaRPr lang="en-US" alt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endParaRPr>
                    </a:p>
                  </a:txBody>
                  <a:tcPr marL="68580" marR="68580" marT="0" marB="0">
                    <a:solidFill>
                      <a:schemeClr val="accent5">
                        <a:lumMod val="20000"/>
                        <a:lumOff val="80000"/>
                      </a:schemeClr>
                    </a:solidFill>
                  </a:tcPr>
                </a:tc>
                <a:tc>
                  <a:txBody>
                    <a:bodyPr/>
                    <a:lstStyle/>
                    <a:p>
                      <a:pPr indent="0">
                        <a:buNone/>
                      </a:pPr>
                      <a:r>
                        <a:rPr lang="en-US" sz="1200" b="0">
                          <a:solidFill>
                            <a:srgbClr val="4472C4"/>
                          </a:solidFill>
                          <a:latin typeface="微软雅黑" panose="020B0503020204020204" pitchFamily="34" charset="-122"/>
                          <a:ea typeface="微软雅黑" panose="020B0503020204020204" pitchFamily="34" charset="-122"/>
                          <a:cs typeface="微软雅黑" panose="020B0503020204020204" pitchFamily="34" charset="-122"/>
                        </a:rPr>
                        <a:t>开/关锁状态(0开1关)</a:t>
                      </a:r>
                      <a:endParaRPr lang="en-US" altLang="en-US" sz="1200" b="0">
                        <a:solidFill>
                          <a:srgbClr val="4472C4"/>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solidFill>
                      <a:schemeClr val="accent5">
                        <a:lumMod val="20000"/>
                        <a:lumOff val="80000"/>
                      </a:schemeClr>
                    </a:solidFill>
                  </a:tcPr>
                </a:tc>
                <a:extLst>
                  <a:ext uri="{0D108BD9-81ED-4DB2-BD59-A6C34878D82A}">
                    <a16:rowId xmlns:a16="http://schemas.microsoft.com/office/drawing/2014/main" val="10006"/>
                  </a:ext>
                </a:extLst>
              </a:tr>
              <a:tr h="254635">
                <a:tc>
                  <a:txBody>
                    <a:bodyPr/>
                    <a:lstStyle/>
                    <a:p>
                      <a:pPr indent="0">
                        <a:buNone/>
                      </a:pPr>
                      <a:r>
                        <a:rPr 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rPr>
                        <a:t>UPDATE_TIME</a:t>
                      </a:r>
                      <a:endParaRPr lang="en-US" alt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endParaRPr>
                    </a:p>
                  </a:txBody>
                  <a:tcPr marL="68580" marR="68580" marT="0" marB="0">
                    <a:solidFill>
                      <a:schemeClr val="accent5">
                        <a:lumMod val="40000"/>
                        <a:lumOff val="60000"/>
                      </a:schemeClr>
                    </a:solidFill>
                  </a:tcPr>
                </a:tc>
                <a:tc>
                  <a:txBody>
                    <a:bodyPr/>
                    <a:lstStyle/>
                    <a:p>
                      <a:pPr indent="0">
                        <a:buNone/>
                      </a:pPr>
                      <a:r>
                        <a:rPr 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rPr>
                        <a:t>STRING</a:t>
                      </a:r>
                      <a:endParaRPr lang="en-US" alt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endParaRPr>
                    </a:p>
                  </a:txBody>
                  <a:tcPr marL="68580" marR="68580" marT="0" marB="0">
                    <a:solidFill>
                      <a:schemeClr val="accent5">
                        <a:lumMod val="40000"/>
                        <a:lumOff val="60000"/>
                      </a:schemeClr>
                    </a:solidFill>
                  </a:tcPr>
                </a:tc>
                <a:tc>
                  <a:txBody>
                    <a:bodyPr/>
                    <a:lstStyle/>
                    <a:p>
                      <a:pPr indent="0">
                        <a:buNone/>
                      </a:pPr>
                      <a:r>
                        <a:rPr 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rPr>
                        <a:t>数据发生时间</a:t>
                      </a:r>
                      <a:endParaRPr lang="en-US" alt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endParaRPr>
                    </a:p>
                  </a:txBody>
                  <a:tcPr marL="68580" marR="68580" marT="0" marB="0">
                    <a:solidFill>
                      <a:schemeClr val="accent5">
                        <a:lumMod val="40000"/>
                        <a:lumOff val="60000"/>
                      </a:schemeClr>
                    </a:solidFill>
                  </a:tcPr>
                </a:tc>
                <a:extLst>
                  <a:ext uri="{0D108BD9-81ED-4DB2-BD59-A6C34878D82A}">
                    <a16:rowId xmlns:a16="http://schemas.microsoft.com/office/drawing/2014/main" val="10007"/>
                  </a:ext>
                </a:extLst>
              </a:tr>
              <a:tr h="259080">
                <a:tc>
                  <a:txBody>
                    <a:bodyPr/>
                    <a:lstStyle/>
                    <a:p>
                      <a:pPr indent="0">
                        <a:buNone/>
                      </a:pPr>
                      <a:r>
                        <a:rPr 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rPr>
                        <a:t>GRID</a:t>
                      </a:r>
                      <a:endParaRPr lang="en-US" alt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endParaRPr>
                    </a:p>
                  </a:txBody>
                  <a:tcPr marL="68580" marR="68580" marT="0" marB="0">
                    <a:solidFill>
                      <a:schemeClr val="accent5">
                        <a:lumMod val="20000"/>
                        <a:lumOff val="80000"/>
                      </a:schemeClr>
                    </a:solidFill>
                  </a:tcPr>
                </a:tc>
                <a:tc>
                  <a:txBody>
                    <a:bodyPr/>
                    <a:lstStyle/>
                    <a:p>
                      <a:pPr indent="0">
                        <a:buNone/>
                      </a:pPr>
                      <a:r>
                        <a:rPr 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rPr>
                        <a:t>STRING</a:t>
                      </a:r>
                      <a:endParaRPr lang="en-US" alt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endParaRPr>
                    </a:p>
                  </a:txBody>
                  <a:tcPr marL="68580" marR="68580" marT="0" marB="0">
                    <a:solidFill>
                      <a:schemeClr val="accent5">
                        <a:lumMod val="20000"/>
                        <a:lumOff val="80000"/>
                      </a:schemeClr>
                    </a:solidFill>
                  </a:tcPr>
                </a:tc>
                <a:tc>
                  <a:txBody>
                    <a:bodyPr/>
                    <a:lstStyle/>
                    <a:p>
                      <a:pPr indent="0">
                        <a:buNone/>
                      </a:pPr>
                      <a:r>
                        <a:rPr lang="en-US" sz="1200" b="0">
                          <a:solidFill>
                            <a:srgbClr val="4472C4"/>
                          </a:solidFill>
                          <a:latin typeface="微软雅黑" panose="020B0503020204020204" pitchFamily="34" charset="-122"/>
                          <a:ea typeface="微软雅黑" panose="020B0503020204020204" pitchFamily="34" charset="-122"/>
                          <a:cs typeface="微软雅黑" panose="020B0503020204020204" pitchFamily="34" charset="-122"/>
                        </a:rPr>
                        <a:t>坐标geohash编码</a:t>
                      </a:r>
                      <a:endParaRPr lang="en-US" altLang="en-US" sz="1200" b="0">
                        <a:solidFill>
                          <a:srgbClr val="4472C4"/>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solidFill>
                      <a:schemeClr val="accent5">
                        <a:lumMod val="20000"/>
                        <a:lumOff val="80000"/>
                      </a:schemeClr>
                    </a:solidFill>
                  </a:tcPr>
                </a:tc>
                <a:extLst>
                  <a:ext uri="{0D108BD9-81ED-4DB2-BD59-A6C34878D82A}">
                    <a16:rowId xmlns:a16="http://schemas.microsoft.com/office/drawing/2014/main" val="10008"/>
                  </a:ext>
                </a:extLst>
              </a:tr>
              <a:tr h="240030">
                <a:tc>
                  <a:txBody>
                    <a:bodyPr/>
                    <a:lstStyle/>
                    <a:p>
                      <a:pPr indent="0">
                        <a:buNone/>
                      </a:pPr>
                      <a:r>
                        <a:rPr 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rPr>
                        <a:t>NEAREST_FENCE</a:t>
                      </a:r>
                      <a:endParaRPr lang="en-US" alt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endParaRPr>
                    </a:p>
                  </a:txBody>
                  <a:tcPr marL="68580" marR="68580" marT="0" marB="0">
                    <a:solidFill>
                      <a:schemeClr val="accent5">
                        <a:lumMod val="40000"/>
                        <a:lumOff val="60000"/>
                      </a:schemeClr>
                    </a:solidFill>
                  </a:tcPr>
                </a:tc>
                <a:tc>
                  <a:txBody>
                    <a:bodyPr/>
                    <a:lstStyle/>
                    <a:p>
                      <a:pPr indent="0">
                        <a:buNone/>
                      </a:pPr>
                      <a:r>
                        <a:rPr 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rPr>
                        <a:t>INT</a:t>
                      </a:r>
                      <a:endParaRPr lang="en-US" alt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endParaRPr>
                    </a:p>
                  </a:txBody>
                  <a:tcPr marL="68580" marR="68580" marT="0" marB="0">
                    <a:solidFill>
                      <a:schemeClr val="accent5">
                        <a:lumMod val="40000"/>
                        <a:lumOff val="60000"/>
                      </a:schemeClr>
                    </a:solidFill>
                  </a:tcPr>
                </a:tc>
                <a:tc>
                  <a:txBody>
                    <a:bodyPr/>
                    <a:lstStyle/>
                    <a:p>
                      <a:pPr indent="0">
                        <a:buNone/>
                      </a:pPr>
                      <a:r>
                        <a:rPr 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rPr>
                        <a:t>离坐标点最近的围栏编码</a:t>
                      </a:r>
                      <a:endParaRPr lang="en-US" alt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endParaRPr>
                    </a:p>
                  </a:txBody>
                  <a:tcPr marL="68580" marR="68580" marT="0" marB="0">
                    <a:solidFill>
                      <a:schemeClr val="accent5">
                        <a:lumMod val="40000"/>
                        <a:lumOff val="60000"/>
                      </a:schemeClr>
                    </a:solidFill>
                  </a:tcPr>
                </a:tc>
                <a:extLst>
                  <a:ext uri="{0D108BD9-81ED-4DB2-BD59-A6C34878D82A}">
                    <a16:rowId xmlns:a16="http://schemas.microsoft.com/office/drawing/2014/main" val="10009"/>
                  </a:ext>
                </a:extLst>
              </a:tr>
              <a:tr h="249555">
                <a:tc>
                  <a:txBody>
                    <a:bodyPr/>
                    <a:lstStyle/>
                    <a:p>
                      <a:pPr indent="0">
                        <a:buNone/>
                      </a:pPr>
                      <a:r>
                        <a:rPr 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rPr>
                        <a:t>DISTANCE</a:t>
                      </a:r>
                      <a:endParaRPr lang="en-US" alt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endParaRPr>
                    </a:p>
                  </a:txBody>
                  <a:tcPr marL="68580" marR="68580" marT="0" marB="0">
                    <a:solidFill>
                      <a:schemeClr val="accent5">
                        <a:lumMod val="20000"/>
                        <a:lumOff val="80000"/>
                      </a:schemeClr>
                    </a:solidFill>
                  </a:tcPr>
                </a:tc>
                <a:tc>
                  <a:txBody>
                    <a:bodyPr/>
                    <a:lstStyle/>
                    <a:p>
                      <a:pPr indent="0">
                        <a:buNone/>
                      </a:pPr>
                      <a:r>
                        <a:rPr 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rPr>
                        <a:t>FLOAT</a:t>
                      </a:r>
                      <a:endParaRPr lang="en-US" alt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endParaRPr>
                    </a:p>
                  </a:txBody>
                  <a:tcPr marL="68580" marR="68580" marT="0" marB="0">
                    <a:solidFill>
                      <a:schemeClr val="accent5">
                        <a:lumMod val="20000"/>
                        <a:lumOff val="80000"/>
                      </a:schemeClr>
                    </a:solidFill>
                  </a:tcPr>
                </a:tc>
                <a:tc>
                  <a:txBody>
                    <a:bodyPr/>
                    <a:lstStyle/>
                    <a:p>
                      <a:pPr indent="0">
                        <a:buNone/>
                      </a:pPr>
                      <a:r>
                        <a:rPr 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rPr>
                        <a:t>离最近围栏的距离</a:t>
                      </a:r>
                      <a:endParaRPr lang="en-US" alt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endParaRPr>
                    </a:p>
                  </a:txBody>
                  <a:tcPr marL="68580" marR="68580" marT="0" marB="0">
                    <a:solidFill>
                      <a:schemeClr val="accent5">
                        <a:lumMod val="20000"/>
                        <a:lumOff val="80000"/>
                      </a:schemeClr>
                    </a:solidFill>
                  </a:tcPr>
                </a:tc>
                <a:extLst>
                  <a:ext uri="{0D108BD9-81ED-4DB2-BD59-A6C34878D82A}">
                    <a16:rowId xmlns:a16="http://schemas.microsoft.com/office/drawing/2014/main" val="10010"/>
                  </a:ext>
                </a:extLst>
              </a:tr>
              <a:tr h="260985">
                <a:tc>
                  <a:txBody>
                    <a:bodyPr/>
                    <a:lstStyle/>
                    <a:p>
                      <a:pPr indent="0">
                        <a:buNone/>
                      </a:pPr>
                      <a:r>
                        <a:rPr 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rPr>
                        <a:t>MKTIME</a:t>
                      </a:r>
                      <a:endParaRPr lang="en-US" alt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endParaRPr>
                    </a:p>
                  </a:txBody>
                  <a:tcPr marL="68580" marR="68580" marT="0" marB="0">
                    <a:solidFill>
                      <a:schemeClr val="accent5">
                        <a:lumMod val="40000"/>
                        <a:lumOff val="60000"/>
                      </a:schemeClr>
                    </a:solidFill>
                  </a:tcPr>
                </a:tc>
                <a:tc>
                  <a:txBody>
                    <a:bodyPr/>
                    <a:lstStyle/>
                    <a:p>
                      <a:pPr indent="0">
                        <a:buNone/>
                      </a:pPr>
                      <a:r>
                        <a:rPr 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rPr>
                        <a:t>FLOAT</a:t>
                      </a:r>
                      <a:endParaRPr lang="en-US" alt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endParaRPr>
                    </a:p>
                  </a:txBody>
                  <a:tcPr marL="68580" marR="68580" marT="0" marB="0">
                    <a:solidFill>
                      <a:schemeClr val="accent5">
                        <a:lumMod val="40000"/>
                        <a:lumOff val="60000"/>
                      </a:schemeClr>
                    </a:solidFill>
                  </a:tcPr>
                </a:tc>
                <a:tc>
                  <a:txBody>
                    <a:bodyPr/>
                    <a:lstStyle/>
                    <a:p>
                      <a:pPr indent="0">
                        <a:buNone/>
                      </a:pPr>
                      <a:r>
                        <a:rPr lang="en-US" sz="1200" b="0">
                          <a:solidFill>
                            <a:srgbClr val="4472C4"/>
                          </a:solidFill>
                          <a:latin typeface="微软雅黑" panose="020B0503020204020204" pitchFamily="34" charset="-122"/>
                          <a:ea typeface="微软雅黑" panose="020B0503020204020204" pitchFamily="34" charset="-122"/>
                          <a:cs typeface="微软雅黑" panose="020B0503020204020204" pitchFamily="34" charset="-122"/>
                        </a:rPr>
                        <a:t>数据发生时间离era的秒数(后续没有使用)</a:t>
                      </a:r>
                      <a:endParaRPr lang="en-US" altLang="en-US" sz="1200" b="0">
                        <a:solidFill>
                          <a:srgbClr val="4472C4"/>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solidFill>
                      <a:schemeClr val="accent5">
                        <a:lumMod val="40000"/>
                        <a:lumOff val="60000"/>
                      </a:schemeClr>
                    </a:solidFill>
                  </a:tcPr>
                </a:tc>
                <a:extLst>
                  <a:ext uri="{0D108BD9-81ED-4DB2-BD59-A6C34878D82A}">
                    <a16:rowId xmlns:a16="http://schemas.microsoft.com/office/drawing/2014/main" val="10011"/>
                  </a:ext>
                </a:extLst>
              </a:tr>
              <a:tr h="296545">
                <a:tc>
                  <a:txBody>
                    <a:bodyPr/>
                    <a:lstStyle/>
                    <a:p>
                      <a:pPr indent="0">
                        <a:buNone/>
                      </a:pPr>
                      <a:r>
                        <a:rPr 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rPr>
                        <a:t>FENCE_ID	</a:t>
                      </a:r>
                      <a:endParaRPr lang="en-US" alt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endParaRPr>
                    </a:p>
                  </a:txBody>
                  <a:tcPr marL="68580" marR="68580" marT="0" marB="0">
                    <a:solidFill>
                      <a:schemeClr val="accent5">
                        <a:lumMod val="20000"/>
                        <a:lumOff val="80000"/>
                      </a:schemeClr>
                    </a:solidFill>
                  </a:tcPr>
                </a:tc>
                <a:tc>
                  <a:txBody>
                    <a:bodyPr/>
                    <a:lstStyle/>
                    <a:p>
                      <a:pPr indent="0">
                        <a:buNone/>
                      </a:pPr>
                      <a:r>
                        <a:rPr 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rPr>
                        <a:t>STRING</a:t>
                      </a:r>
                      <a:endParaRPr lang="en-US" alt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endParaRPr>
                    </a:p>
                  </a:txBody>
                  <a:tcPr marL="68580" marR="68580" marT="0" marB="0">
                    <a:solidFill>
                      <a:schemeClr val="accent5">
                        <a:lumMod val="20000"/>
                        <a:lumOff val="80000"/>
                      </a:schemeClr>
                    </a:solidFill>
                  </a:tcPr>
                </a:tc>
                <a:tc>
                  <a:txBody>
                    <a:bodyPr/>
                    <a:lstStyle/>
                    <a:p>
                      <a:pPr indent="0">
                        <a:buNone/>
                      </a:pPr>
                      <a:r>
                        <a:rPr 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rPr>
                        <a:t>围栏名</a:t>
                      </a:r>
                      <a:endParaRPr lang="en-US" alt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endParaRPr>
                    </a:p>
                  </a:txBody>
                  <a:tcPr marL="68580" marR="68580" marT="0" marB="0">
                    <a:solidFill>
                      <a:schemeClr val="accent5">
                        <a:lumMod val="20000"/>
                        <a:lumOff val="80000"/>
                      </a:schemeClr>
                    </a:solidFill>
                  </a:tcPr>
                </a:tc>
                <a:extLst>
                  <a:ext uri="{0D108BD9-81ED-4DB2-BD59-A6C34878D82A}">
                    <a16:rowId xmlns:a16="http://schemas.microsoft.com/office/drawing/2014/main" val="10012"/>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24790" y="277495"/>
            <a:ext cx="5008880" cy="583565"/>
          </a:xfrm>
          <a:prstGeom prst="rect">
            <a:avLst/>
          </a:prstGeom>
          <a:noFill/>
        </p:spPr>
        <p:txBody>
          <a:bodyPr wrap="square" rtlCol="0">
            <a:spAutoFit/>
          </a:bodyPr>
          <a:lstStyle/>
          <a:p>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sym typeface="+mn-ea"/>
              </a:rPr>
              <a:t>模型介绍</a:t>
            </a:r>
            <a:r>
              <a:rPr lang="en-US" altLang="zh-CN"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sym typeface="+mn-ea"/>
              </a:rPr>
              <a:t>——</a:t>
            </a:r>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sym typeface="+mn-ea"/>
              </a:rPr>
              <a:t>应用数据</a:t>
            </a:r>
            <a:endPar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endParaRPr>
          </a:p>
        </p:txBody>
      </p:sp>
      <p:sp>
        <p:nvSpPr>
          <p:cNvPr id="2" name="矩形 1"/>
          <p:cNvSpPr/>
          <p:nvPr/>
        </p:nvSpPr>
        <p:spPr>
          <a:xfrm>
            <a:off x="0" y="261620"/>
            <a:ext cx="133985" cy="623570"/>
          </a:xfrm>
          <a:prstGeom prst="rect">
            <a:avLst/>
          </a:prstGeom>
          <a:gradFill>
            <a:gsLst>
              <a:gs pos="0">
                <a:srgbClr val="00A0E9"/>
              </a:gs>
              <a:gs pos="100000">
                <a:srgbClr val="007FC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单圆角矩形 12"/>
          <p:cNvSpPr/>
          <p:nvPr/>
        </p:nvSpPr>
        <p:spPr>
          <a:xfrm>
            <a:off x="635577" y="1285210"/>
            <a:ext cx="10150673" cy="4857568"/>
          </a:xfrm>
          <a:prstGeom prst="round1Rect">
            <a:avLst>
              <a:gd name="adj" fmla="val 0"/>
            </a:avLst>
          </a:prstGeom>
          <a:solidFill>
            <a:srgbClr val="EFF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dirty="0">
              <a:solidFill>
                <a:schemeClr val="tx1">
                  <a:lumMod val="85000"/>
                  <a:lumOff val="15000"/>
                </a:schemeClr>
              </a:solidFill>
            </a:endParaRPr>
          </a:p>
        </p:txBody>
      </p:sp>
      <p:grpSp>
        <p:nvGrpSpPr>
          <p:cNvPr id="9" name="组合 8"/>
          <p:cNvGrpSpPr/>
          <p:nvPr/>
        </p:nvGrpSpPr>
        <p:grpSpPr>
          <a:xfrm>
            <a:off x="961390" y="1285240"/>
            <a:ext cx="9598660" cy="737235"/>
            <a:chOff x="1514" y="2024"/>
            <a:chExt cx="15116" cy="1161"/>
          </a:xfrm>
        </p:grpSpPr>
        <p:sp>
          <p:nvSpPr>
            <p:cNvPr id="5" name="文本框 4"/>
            <p:cNvSpPr txBox="1"/>
            <p:nvPr/>
          </p:nvSpPr>
          <p:spPr>
            <a:xfrm>
              <a:off x="1623" y="2024"/>
              <a:ext cx="15007" cy="1161"/>
            </a:xfrm>
            <a:prstGeom prst="rect">
              <a:avLst/>
            </a:prstGeom>
            <a:noFill/>
          </p:spPr>
          <p:txBody>
            <a:bodyPr wrap="square" rtlCol="0">
              <a:spAutoFit/>
            </a:bodyPr>
            <a:lstStyle>
              <a:defPPr>
                <a:defRPr lang="en-US"/>
              </a:defPPr>
              <a:lvl1pPr algn="ctr" defTabSz="457200">
                <a:lnSpc>
                  <a:spcPct val="130000"/>
                </a:lnSpc>
                <a:defRPr kumimoji="1" sz="2000">
                  <a:solidFill>
                    <a:schemeClr val="tx1">
                      <a:lumMod val="85000"/>
                      <a:lumOff val="15000"/>
                    </a:schemeClr>
                  </a:solidFill>
                  <a:latin typeface="微软雅黑" panose="020B0503020204020204" pitchFamily="34" charset="-122"/>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pPr algn="l">
                <a:lnSpc>
                  <a:spcPct val="150000"/>
                </a:lnSpc>
              </a:pPr>
              <a:r>
                <a:rPr lang="en-US" altLang="zh-CN" sz="2800" b="1" dirty="0">
                  <a:solidFill>
                    <a:srgbClr val="0084D2"/>
                  </a:solidFill>
                  <a:cs typeface="微软雅黑" panose="020B0503020204020204" pitchFamily="34" charset="-122"/>
                </a:rPr>
                <a:t> </a:t>
              </a:r>
              <a:r>
                <a:rPr lang="zh-CN" altLang="zh-CN" sz="2800" b="1" dirty="0">
                  <a:solidFill>
                    <a:srgbClr val="0084D2"/>
                  </a:solidFill>
                  <a:cs typeface="微软雅黑" panose="020B0503020204020204" pitchFamily="34" charset="-122"/>
                </a:rPr>
                <a:t>应用数据</a:t>
              </a:r>
            </a:p>
          </p:txBody>
        </p:sp>
        <p:sp>
          <p:nvSpPr>
            <p:cNvPr id="6" name="等腰三角形 5"/>
            <p:cNvSpPr/>
            <p:nvPr/>
          </p:nvSpPr>
          <p:spPr>
            <a:xfrm rot="5400000">
              <a:off x="1478" y="2592"/>
              <a:ext cx="390" cy="318"/>
            </a:xfrm>
            <a:prstGeom prst="triangle">
              <a:avLst/>
            </a:prstGeom>
            <a:solidFill>
              <a:srgbClr val="008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961390" y="2022475"/>
            <a:ext cx="9281160" cy="460375"/>
          </a:xfrm>
          <a:prstGeom prst="rect">
            <a:avLst/>
          </a:prstGeom>
          <a:noFill/>
        </p:spPr>
        <p:txBody>
          <a:bodyPr wrap="square" rtlCol="0">
            <a:spAutoFit/>
          </a:bodyPr>
          <a:lstStyle/>
          <a:p>
            <a:pPr>
              <a:lnSpc>
                <a:spcPct val="150000"/>
              </a:lnSpc>
            </a:pPr>
            <a:r>
              <a:rPr lang="zh-CN" altLang="en-US" sz="1600" b="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fence_position.csv</a:t>
            </a:r>
          </a:p>
        </p:txBody>
      </p:sp>
      <p:graphicFrame>
        <p:nvGraphicFramePr>
          <p:cNvPr id="14" name="表格 13"/>
          <p:cNvGraphicFramePr/>
          <p:nvPr>
            <p:custDataLst>
              <p:tags r:id="rId1"/>
            </p:custDataLst>
            <p:extLst>
              <p:ext uri="{D42A27DB-BD31-4B8C-83A1-F6EECF244321}">
                <p14:modId xmlns:p14="http://schemas.microsoft.com/office/powerpoint/2010/main" val="1334665479"/>
              </p:ext>
            </p:extLst>
          </p:nvPr>
        </p:nvGraphicFramePr>
        <p:xfrm>
          <a:off x="1047750" y="2539365"/>
          <a:ext cx="9356090" cy="2774950"/>
        </p:xfrm>
        <a:graphic>
          <a:graphicData uri="http://schemas.openxmlformats.org/drawingml/2006/table">
            <a:tbl>
              <a:tblPr firstRow="1" bandRow="1">
                <a:tableStyleId>{5C22544A-7EE6-4342-B048-85BDC9FD1C3A}</a:tableStyleId>
              </a:tblPr>
              <a:tblGrid>
                <a:gridCol w="2720340">
                  <a:extLst>
                    <a:ext uri="{9D8B030D-6E8A-4147-A177-3AD203B41FA5}">
                      <a16:colId xmlns:a16="http://schemas.microsoft.com/office/drawing/2014/main" val="20000"/>
                    </a:ext>
                  </a:extLst>
                </a:gridCol>
                <a:gridCol w="3056255">
                  <a:extLst>
                    <a:ext uri="{9D8B030D-6E8A-4147-A177-3AD203B41FA5}">
                      <a16:colId xmlns:a16="http://schemas.microsoft.com/office/drawing/2014/main" val="20001"/>
                    </a:ext>
                  </a:extLst>
                </a:gridCol>
                <a:gridCol w="3579495">
                  <a:extLst>
                    <a:ext uri="{9D8B030D-6E8A-4147-A177-3AD203B41FA5}">
                      <a16:colId xmlns:a16="http://schemas.microsoft.com/office/drawing/2014/main" val="20002"/>
                    </a:ext>
                  </a:extLst>
                </a:gridCol>
              </a:tblGrid>
              <a:tr h="316865">
                <a:tc>
                  <a:txBody>
                    <a:bodyPr/>
                    <a:lstStyle/>
                    <a:p>
                      <a:pPr algn="l">
                        <a:buNone/>
                      </a:pPr>
                      <a:r>
                        <a:rPr lang="zh-CN" altLang="en-US" sz="1000">
                          <a:latin typeface="微软雅黑" panose="020B0503020204020204" pitchFamily="34" charset="-122"/>
                          <a:ea typeface="微软雅黑" panose="020B0503020204020204" pitchFamily="34" charset="-122"/>
                        </a:rPr>
                        <a:t>字段名</a:t>
                      </a:r>
                    </a:p>
                  </a:txBody>
                  <a:tcPr/>
                </a:tc>
                <a:tc>
                  <a:txBody>
                    <a:bodyPr/>
                    <a:lstStyle/>
                    <a:p>
                      <a:pPr algn="l">
                        <a:buNone/>
                      </a:pPr>
                      <a:r>
                        <a:rPr lang="zh-CN" altLang="en-US" sz="1000">
                          <a:latin typeface="微软雅黑" panose="020B0503020204020204" pitchFamily="34" charset="-122"/>
                          <a:ea typeface="微软雅黑" panose="020B0503020204020204" pitchFamily="34" charset="-122"/>
                        </a:rPr>
                        <a:t>数据类型</a:t>
                      </a:r>
                    </a:p>
                  </a:txBody>
                  <a:tcPr/>
                </a:tc>
                <a:tc>
                  <a:txBody>
                    <a:bodyPr/>
                    <a:lstStyle/>
                    <a:p>
                      <a:pPr algn="l">
                        <a:buNone/>
                      </a:pPr>
                      <a:r>
                        <a:rPr lang="zh-CN" altLang="en-US" sz="1000">
                          <a:latin typeface="微软雅黑" panose="020B0503020204020204" pitchFamily="34" charset="-122"/>
                          <a:ea typeface="微软雅黑" panose="020B0503020204020204" pitchFamily="34" charset="-122"/>
                          <a:sym typeface="+mn-ea"/>
                        </a:rPr>
                        <a:t>字段释义</a:t>
                      </a:r>
                      <a:endParaRPr lang="zh-CN" altLang="en-US" sz="100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0"/>
                  </a:ext>
                </a:extLst>
              </a:tr>
              <a:tr h="302260">
                <a:tc>
                  <a:txBody>
                    <a:bodyPr/>
                    <a:lstStyle/>
                    <a:p>
                      <a:pPr indent="0">
                        <a:buNone/>
                      </a:pPr>
                      <a:r>
                        <a:rPr 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rPr>
                        <a:t>LATITUDE_X</a:t>
                      </a:r>
                      <a:endParaRPr lang="en-US" alt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endParaRPr>
                    </a:p>
                  </a:txBody>
                  <a:tcPr marL="68580" marR="68580" marT="0" marB="0">
                    <a:solidFill>
                      <a:schemeClr val="accent5">
                        <a:lumMod val="40000"/>
                        <a:lumOff val="60000"/>
                      </a:schemeClr>
                    </a:solidFill>
                  </a:tcPr>
                </a:tc>
                <a:tc>
                  <a:txBody>
                    <a:bodyPr/>
                    <a:lstStyle/>
                    <a:p>
                      <a:pPr indent="0">
                        <a:buNone/>
                      </a:pPr>
                      <a:r>
                        <a:rPr 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rPr>
                        <a:t>FLOAT</a:t>
                      </a:r>
                      <a:endParaRPr lang="en-US" alt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endParaRPr>
                    </a:p>
                  </a:txBody>
                  <a:tcPr marL="68580" marR="68580" marT="0" marB="0">
                    <a:solidFill>
                      <a:schemeClr val="accent5">
                        <a:lumMod val="40000"/>
                        <a:lumOff val="60000"/>
                      </a:schemeClr>
                    </a:solidFill>
                  </a:tcPr>
                </a:tc>
                <a:tc>
                  <a:txBody>
                    <a:bodyPr/>
                    <a:lstStyle/>
                    <a:p>
                      <a:pPr indent="0">
                        <a:buNone/>
                      </a:pPr>
                      <a:r>
                        <a:rPr lang="en-US" sz="1200" b="0">
                          <a:solidFill>
                            <a:srgbClr val="4472C4"/>
                          </a:solidFill>
                          <a:latin typeface="微软雅黑" panose="020B0503020204020204" pitchFamily="34" charset="-122"/>
                          <a:ea typeface="微软雅黑" panose="020B0503020204020204" pitchFamily="34" charset="-122"/>
                          <a:cs typeface="微软雅黑" panose="020B0503020204020204" pitchFamily="34" charset="-122"/>
                        </a:rPr>
                        <a:t>围栏顶点经度（X：0-4）</a:t>
                      </a:r>
                      <a:endParaRPr lang="en-US" altLang="en-US" sz="1200" b="0">
                        <a:solidFill>
                          <a:srgbClr val="4472C4"/>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solidFill>
                      <a:schemeClr val="accent5">
                        <a:lumMod val="40000"/>
                        <a:lumOff val="60000"/>
                      </a:schemeClr>
                    </a:solidFill>
                  </a:tcPr>
                </a:tc>
                <a:extLst>
                  <a:ext uri="{0D108BD9-81ED-4DB2-BD59-A6C34878D82A}">
                    <a16:rowId xmlns:a16="http://schemas.microsoft.com/office/drawing/2014/main" val="10001"/>
                  </a:ext>
                </a:extLst>
              </a:tr>
              <a:tr h="267970">
                <a:tc>
                  <a:txBody>
                    <a:bodyPr/>
                    <a:lstStyle/>
                    <a:p>
                      <a:pPr indent="0">
                        <a:buNone/>
                      </a:pPr>
                      <a:r>
                        <a:rPr 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rPr>
                        <a:t>LONGITUDE_X</a:t>
                      </a:r>
                      <a:endParaRPr lang="en-US" alt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endParaRPr>
                    </a:p>
                  </a:txBody>
                  <a:tcPr marL="68580" marR="68580" marT="0" marB="0">
                    <a:solidFill>
                      <a:schemeClr val="accent5">
                        <a:lumMod val="20000"/>
                        <a:lumOff val="80000"/>
                      </a:schemeClr>
                    </a:solidFill>
                  </a:tcPr>
                </a:tc>
                <a:tc>
                  <a:txBody>
                    <a:bodyPr/>
                    <a:lstStyle/>
                    <a:p>
                      <a:pPr indent="0">
                        <a:buNone/>
                      </a:pPr>
                      <a:r>
                        <a:rPr 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rPr>
                        <a:t>FLOAT</a:t>
                      </a:r>
                      <a:endParaRPr lang="en-US" alt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endParaRPr>
                    </a:p>
                  </a:txBody>
                  <a:tcPr marL="68580" marR="68580" marT="0" marB="0">
                    <a:solidFill>
                      <a:schemeClr val="accent5">
                        <a:lumMod val="20000"/>
                        <a:lumOff val="80000"/>
                      </a:schemeClr>
                    </a:solidFill>
                  </a:tcPr>
                </a:tc>
                <a:tc>
                  <a:txBody>
                    <a:bodyPr/>
                    <a:lstStyle/>
                    <a:p>
                      <a:pPr indent="0">
                        <a:buNone/>
                      </a:pPr>
                      <a:r>
                        <a:rPr lang="en-US" sz="1200" b="0">
                          <a:solidFill>
                            <a:srgbClr val="4472C4"/>
                          </a:solidFill>
                          <a:latin typeface="微软雅黑" panose="020B0503020204020204" pitchFamily="34" charset="-122"/>
                          <a:ea typeface="微软雅黑" panose="020B0503020204020204" pitchFamily="34" charset="-122"/>
                          <a:cs typeface="微软雅黑" panose="020B0503020204020204" pitchFamily="34" charset="-122"/>
                        </a:rPr>
                        <a:t>围栏顶点纬度（X：0-4）</a:t>
                      </a:r>
                      <a:endParaRPr lang="en-US" altLang="en-US" sz="1200" b="0">
                        <a:solidFill>
                          <a:srgbClr val="4472C4"/>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solidFill>
                      <a:schemeClr val="accent5">
                        <a:lumMod val="20000"/>
                        <a:lumOff val="80000"/>
                      </a:schemeClr>
                    </a:solidFill>
                  </a:tcPr>
                </a:tc>
                <a:extLst>
                  <a:ext uri="{0D108BD9-81ED-4DB2-BD59-A6C34878D82A}">
                    <a16:rowId xmlns:a16="http://schemas.microsoft.com/office/drawing/2014/main" val="10002"/>
                  </a:ext>
                </a:extLst>
              </a:tr>
              <a:tr h="288925">
                <a:tc>
                  <a:txBody>
                    <a:bodyPr/>
                    <a:lstStyle/>
                    <a:p>
                      <a:pPr indent="0">
                        <a:buNone/>
                      </a:pPr>
                      <a:r>
                        <a:rPr 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rPr>
                        <a:t>LATITUDE</a:t>
                      </a:r>
                      <a:endParaRPr lang="en-US" alt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endParaRPr>
                    </a:p>
                  </a:txBody>
                  <a:tcPr marL="68580" marR="68580" marT="0" marB="0">
                    <a:solidFill>
                      <a:schemeClr val="accent5">
                        <a:lumMod val="40000"/>
                        <a:lumOff val="60000"/>
                      </a:schemeClr>
                    </a:solidFill>
                  </a:tcPr>
                </a:tc>
                <a:tc>
                  <a:txBody>
                    <a:bodyPr/>
                    <a:lstStyle/>
                    <a:p>
                      <a:pPr indent="0">
                        <a:buNone/>
                      </a:pPr>
                      <a:r>
                        <a:rPr 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rPr>
                        <a:t>FLOAT</a:t>
                      </a:r>
                      <a:endParaRPr lang="en-US" alt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endParaRPr>
                    </a:p>
                  </a:txBody>
                  <a:tcPr marL="68580" marR="68580" marT="0" marB="0">
                    <a:solidFill>
                      <a:schemeClr val="accent5">
                        <a:lumMod val="40000"/>
                        <a:lumOff val="60000"/>
                      </a:schemeClr>
                    </a:solidFill>
                  </a:tcPr>
                </a:tc>
                <a:tc>
                  <a:txBody>
                    <a:bodyPr/>
                    <a:lstStyle/>
                    <a:p>
                      <a:pPr indent="0">
                        <a:buNone/>
                      </a:pPr>
                      <a:r>
                        <a:rPr 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rPr>
                        <a:t>围栏中心点经度</a:t>
                      </a:r>
                      <a:endParaRPr lang="en-US" alt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endParaRPr>
                    </a:p>
                  </a:txBody>
                  <a:tcPr marL="68580" marR="68580" marT="0" marB="0">
                    <a:solidFill>
                      <a:schemeClr val="accent5">
                        <a:lumMod val="40000"/>
                        <a:lumOff val="60000"/>
                      </a:schemeClr>
                    </a:solidFill>
                  </a:tcPr>
                </a:tc>
                <a:extLst>
                  <a:ext uri="{0D108BD9-81ED-4DB2-BD59-A6C34878D82A}">
                    <a16:rowId xmlns:a16="http://schemas.microsoft.com/office/drawing/2014/main" val="10003"/>
                  </a:ext>
                </a:extLst>
              </a:tr>
              <a:tr h="267970">
                <a:tc>
                  <a:txBody>
                    <a:bodyPr/>
                    <a:lstStyle/>
                    <a:p>
                      <a:pPr indent="0">
                        <a:buNone/>
                      </a:pPr>
                      <a:r>
                        <a:rPr 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rPr>
                        <a:t>LONGITUDE</a:t>
                      </a:r>
                      <a:endParaRPr lang="en-US" alt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endParaRPr>
                    </a:p>
                  </a:txBody>
                  <a:tcPr marL="68580" marR="68580" marT="0" marB="0">
                    <a:solidFill>
                      <a:schemeClr val="accent5">
                        <a:lumMod val="20000"/>
                        <a:lumOff val="80000"/>
                      </a:schemeClr>
                    </a:solidFill>
                  </a:tcPr>
                </a:tc>
                <a:tc>
                  <a:txBody>
                    <a:bodyPr/>
                    <a:lstStyle/>
                    <a:p>
                      <a:pPr indent="0">
                        <a:buNone/>
                      </a:pPr>
                      <a:r>
                        <a:rPr 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rPr>
                        <a:t>FLOAT</a:t>
                      </a:r>
                      <a:endParaRPr lang="en-US" alt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endParaRPr>
                    </a:p>
                  </a:txBody>
                  <a:tcPr marL="68580" marR="68580" marT="0" marB="0">
                    <a:solidFill>
                      <a:schemeClr val="accent5">
                        <a:lumMod val="20000"/>
                        <a:lumOff val="80000"/>
                      </a:schemeClr>
                    </a:solidFill>
                  </a:tcPr>
                </a:tc>
                <a:tc>
                  <a:txBody>
                    <a:bodyPr/>
                    <a:lstStyle/>
                    <a:p>
                      <a:pPr indent="0">
                        <a:buNone/>
                      </a:pPr>
                      <a:r>
                        <a:rPr 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rPr>
                        <a:t>围栏中心点纬度</a:t>
                      </a:r>
                      <a:endParaRPr lang="en-US" alt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endParaRPr>
                    </a:p>
                  </a:txBody>
                  <a:tcPr marL="68580" marR="68580" marT="0" marB="0">
                    <a:solidFill>
                      <a:schemeClr val="accent5">
                        <a:lumMod val="20000"/>
                        <a:lumOff val="80000"/>
                      </a:schemeClr>
                    </a:solidFill>
                  </a:tcPr>
                </a:tc>
                <a:extLst>
                  <a:ext uri="{0D108BD9-81ED-4DB2-BD59-A6C34878D82A}">
                    <a16:rowId xmlns:a16="http://schemas.microsoft.com/office/drawing/2014/main" val="10004"/>
                  </a:ext>
                </a:extLst>
              </a:tr>
              <a:tr h="259715">
                <a:tc>
                  <a:txBody>
                    <a:bodyPr/>
                    <a:lstStyle/>
                    <a:p>
                      <a:pPr indent="0">
                        <a:buNone/>
                      </a:pPr>
                      <a:r>
                        <a:rPr 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rPr>
                        <a:t>ROAD</a:t>
                      </a:r>
                      <a:endParaRPr lang="en-US" alt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endParaRPr>
                    </a:p>
                  </a:txBody>
                  <a:tcPr marL="68580" marR="68580" marT="0" marB="0">
                    <a:solidFill>
                      <a:schemeClr val="accent5">
                        <a:lumMod val="40000"/>
                        <a:lumOff val="60000"/>
                      </a:schemeClr>
                    </a:solidFill>
                  </a:tcPr>
                </a:tc>
                <a:tc>
                  <a:txBody>
                    <a:bodyPr/>
                    <a:lstStyle/>
                    <a:p>
                      <a:pPr indent="0">
                        <a:buNone/>
                      </a:pPr>
                      <a:r>
                        <a:rPr 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rPr>
                        <a:t>STRING</a:t>
                      </a:r>
                      <a:endParaRPr lang="en-US" alt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endParaRPr>
                    </a:p>
                  </a:txBody>
                  <a:tcPr marL="68580" marR="68580" marT="0" marB="0">
                    <a:solidFill>
                      <a:schemeClr val="accent5">
                        <a:lumMod val="40000"/>
                        <a:lumOff val="60000"/>
                      </a:schemeClr>
                    </a:solidFill>
                  </a:tcPr>
                </a:tc>
                <a:tc>
                  <a:txBody>
                    <a:bodyPr/>
                    <a:lstStyle/>
                    <a:p>
                      <a:pPr indent="0">
                        <a:buNone/>
                      </a:pPr>
                      <a:r>
                        <a:rPr 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rPr>
                        <a:t>围栏所在路名</a:t>
                      </a:r>
                      <a:endParaRPr lang="en-US" alt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endParaRPr>
                    </a:p>
                  </a:txBody>
                  <a:tcPr marL="68580" marR="68580" marT="0" marB="0">
                    <a:solidFill>
                      <a:schemeClr val="accent5">
                        <a:lumMod val="40000"/>
                        <a:lumOff val="60000"/>
                      </a:schemeClr>
                    </a:solidFill>
                  </a:tcPr>
                </a:tc>
                <a:extLst>
                  <a:ext uri="{0D108BD9-81ED-4DB2-BD59-A6C34878D82A}">
                    <a16:rowId xmlns:a16="http://schemas.microsoft.com/office/drawing/2014/main" val="10005"/>
                  </a:ext>
                </a:extLst>
              </a:tr>
              <a:tr h="247650">
                <a:tc>
                  <a:txBody>
                    <a:bodyPr/>
                    <a:lstStyle/>
                    <a:p>
                      <a:pPr indent="0">
                        <a:buNone/>
                      </a:pPr>
                      <a:r>
                        <a:rPr 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rPr>
                        <a:t>AREA</a:t>
                      </a:r>
                      <a:endParaRPr lang="en-US" alt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endParaRPr>
                    </a:p>
                  </a:txBody>
                  <a:tcPr marL="68580" marR="68580" marT="0" marB="0">
                    <a:solidFill>
                      <a:schemeClr val="accent5">
                        <a:lumMod val="20000"/>
                        <a:lumOff val="80000"/>
                      </a:schemeClr>
                    </a:solidFill>
                  </a:tcPr>
                </a:tc>
                <a:tc>
                  <a:txBody>
                    <a:bodyPr/>
                    <a:lstStyle/>
                    <a:p>
                      <a:pPr indent="0">
                        <a:buNone/>
                      </a:pPr>
                      <a:r>
                        <a:rPr 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rPr>
                        <a:t>FLOAT</a:t>
                      </a:r>
                      <a:endParaRPr lang="en-US" alt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endParaRPr>
                    </a:p>
                  </a:txBody>
                  <a:tcPr marL="68580" marR="68580" marT="0" marB="0">
                    <a:solidFill>
                      <a:schemeClr val="accent5">
                        <a:lumMod val="20000"/>
                        <a:lumOff val="80000"/>
                      </a:schemeClr>
                    </a:solidFill>
                  </a:tcPr>
                </a:tc>
                <a:tc>
                  <a:txBody>
                    <a:bodyPr/>
                    <a:lstStyle/>
                    <a:p>
                      <a:pPr indent="0">
                        <a:buNone/>
                      </a:pPr>
                      <a:r>
                        <a:rPr 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rPr>
                        <a:t>围栏面积</a:t>
                      </a:r>
                      <a:endParaRPr lang="en-US" alt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endParaRPr>
                    </a:p>
                  </a:txBody>
                  <a:tcPr marL="68580" marR="68580" marT="0" marB="0">
                    <a:solidFill>
                      <a:schemeClr val="accent5">
                        <a:lumMod val="20000"/>
                        <a:lumOff val="80000"/>
                      </a:schemeClr>
                    </a:solidFill>
                  </a:tcPr>
                </a:tc>
                <a:extLst>
                  <a:ext uri="{0D108BD9-81ED-4DB2-BD59-A6C34878D82A}">
                    <a16:rowId xmlns:a16="http://schemas.microsoft.com/office/drawing/2014/main" val="10006"/>
                  </a:ext>
                </a:extLst>
              </a:tr>
              <a:tr h="254635">
                <a:tc>
                  <a:txBody>
                    <a:bodyPr/>
                    <a:lstStyle/>
                    <a:p>
                      <a:pPr indent="0">
                        <a:buNone/>
                      </a:pPr>
                      <a:r>
                        <a:rPr 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rPr>
                        <a:t>FID</a:t>
                      </a:r>
                      <a:endParaRPr lang="en-US" alt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endParaRPr>
                    </a:p>
                  </a:txBody>
                  <a:tcPr marL="68580" marR="68580" marT="0" marB="0">
                    <a:solidFill>
                      <a:schemeClr val="accent5">
                        <a:lumMod val="40000"/>
                        <a:lumOff val="60000"/>
                      </a:schemeClr>
                    </a:solidFill>
                  </a:tcPr>
                </a:tc>
                <a:tc>
                  <a:txBody>
                    <a:bodyPr/>
                    <a:lstStyle/>
                    <a:p>
                      <a:pPr indent="0">
                        <a:buNone/>
                      </a:pPr>
                      <a:r>
                        <a:rPr lang="en-US" sz="1200" b="0" dirty="0">
                          <a:solidFill>
                            <a:srgbClr val="4472C4"/>
                          </a:solidFill>
                          <a:latin typeface="微软雅黑" panose="020B0503020204020204" pitchFamily="34" charset="-122"/>
                          <a:ea typeface="微软雅黑" panose="020B0503020204020204" pitchFamily="34" charset="-122"/>
                          <a:cs typeface="等线 Light" panose="02010600030101010101" charset="-122"/>
                        </a:rPr>
                        <a:t>INT(</a:t>
                      </a:r>
                      <a:r>
                        <a:rPr lang="en-US" altLang="zh-CN" sz="1200" b="0" dirty="0">
                          <a:solidFill>
                            <a:srgbClr val="4472C4"/>
                          </a:solidFill>
                          <a:latin typeface="微软雅黑" panose="020B0503020204020204" pitchFamily="34" charset="-122"/>
                          <a:ea typeface="微软雅黑" panose="020B0503020204020204" pitchFamily="34" charset="-122"/>
                          <a:cs typeface="等线 Light" panose="02010600030101010101" charset="-122"/>
                        </a:rPr>
                        <a:t>UNIQUE)</a:t>
                      </a:r>
                      <a:endParaRPr lang="en-US" altLang="en-US" sz="1200" b="0" dirty="0">
                        <a:solidFill>
                          <a:srgbClr val="4472C4"/>
                        </a:solidFill>
                        <a:latin typeface="微软雅黑" panose="020B0503020204020204" pitchFamily="34" charset="-122"/>
                        <a:ea typeface="微软雅黑" panose="020B0503020204020204" pitchFamily="34" charset="-122"/>
                        <a:cs typeface="等线 Light" panose="02010600030101010101" charset="-122"/>
                      </a:endParaRPr>
                    </a:p>
                  </a:txBody>
                  <a:tcPr marL="68580" marR="68580" marT="0" marB="0">
                    <a:solidFill>
                      <a:schemeClr val="accent5">
                        <a:lumMod val="40000"/>
                        <a:lumOff val="60000"/>
                      </a:schemeClr>
                    </a:solidFill>
                  </a:tcPr>
                </a:tc>
                <a:tc>
                  <a:txBody>
                    <a:bodyPr/>
                    <a:lstStyle/>
                    <a:p>
                      <a:pPr indent="0">
                        <a:buNone/>
                      </a:pPr>
                      <a:r>
                        <a:rPr lang="en-US" sz="1200" b="0">
                          <a:solidFill>
                            <a:srgbClr val="4472C4"/>
                          </a:solidFill>
                          <a:latin typeface="微软雅黑" panose="020B0503020204020204" pitchFamily="34" charset="-122"/>
                          <a:ea typeface="微软雅黑" panose="020B0503020204020204" pitchFamily="34" charset="-122"/>
                          <a:cs typeface="微软雅黑" panose="020B0503020204020204" pitchFamily="34" charset="-122"/>
                        </a:rPr>
                        <a:t>围栏唯一标识（作用同FENCE_ID）</a:t>
                      </a:r>
                      <a:endParaRPr lang="en-US" altLang="en-US" sz="1200" b="0">
                        <a:solidFill>
                          <a:srgbClr val="4472C4"/>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solidFill>
                      <a:schemeClr val="accent5">
                        <a:lumMod val="40000"/>
                        <a:lumOff val="60000"/>
                      </a:schemeClr>
                    </a:solidFill>
                  </a:tcPr>
                </a:tc>
                <a:extLst>
                  <a:ext uri="{0D108BD9-81ED-4DB2-BD59-A6C34878D82A}">
                    <a16:rowId xmlns:a16="http://schemas.microsoft.com/office/drawing/2014/main" val="10007"/>
                  </a:ext>
                </a:extLst>
              </a:tr>
              <a:tr h="259080">
                <a:tc>
                  <a:txBody>
                    <a:bodyPr/>
                    <a:lstStyle/>
                    <a:p>
                      <a:pPr indent="0">
                        <a:buNone/>
                      </a:pPr>
                      <a:r>
                        <a:rPr 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rPr>
                        <a:t>LENGTH</a:t>
                      </a:r>
                      <a:endParaRPr lang="en-US" alt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endParaRPr>
                    </a:p>
                  </a:txBody>
                  <a:tcPr marL="68580" marR="68580" marT="0" marB="0">
                    <a:solidFill>
                      <a:schemeClr val="accent5">
                        <a:lumMod val="20000"/>
                        <a:lumOff val="80000"/>
                      </a:schemeClr>
                    </a:solidFill>
                  </a:tcPr>
                </a:tc>
                <a:tc>
                  <a:txBody>
                    <a:bodyPr/>
                    <a:lstStyle/>
                    <a:p>
                      <a:pPr indent="0">
                        <a:buNone/>
                      </a:pPr>
                      <a:r>
                        <a:rPr 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rPr>
                        <a:t>FLOAT</a:t>
                      </a:r>
                      <a:endParaRPr lang="en-US" alt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endParaRPr>
                    </a:p>
                  </a:txBody>
                  <a:tcPr marL="68580" marR="68580" marT="0" marB="0">
                    <a:solidFill>
                      <a:schemeClr val="accent5">
                        <a:lumMod val="20000"/>
                        <a:lumOff val="80000"/>
                      </a:schemeClr>
                    </a:solidFill>
                  </a:tcPr>
                </a:tc>
                <a:tc>
                  <a:txBody>
                    <a:bodyPr/>
                    <a:lstStyle/>
                    <a:p>
                      <a:pPr indent="0">
                        <a:buNone/>
                      </a:pPr>
                      <a:r>
                        <a:rPr 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rPr>
                        <a:t>围栏长度</a:t>
                      </a:r>
                      <a:endParaRPr lang="en-US" alt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endParaRPr>
                    </a:p>
                  </a:txBody>
                  <a:tcPr marL="68580" marR="68580" marT="0" marB="0">
                    <a:solidFill>
                      <a:schemeClr val="accent5">
                        <a:lumMod val="20000"/>
                        <a:lumOff val="80000"/>
                      </a:schemeClr>
                    </a:solidFill>
                  </a:tcPr>
                </a:tc>
                <a:extLst>
                  <a:ext uri="{0D108BD9-81ED-4DB2-BD59-A6C34878D82A}">
                    <a16:rowId xmlns:a16="http://schemas.microsoft.com/office/drawing/2014/main" val="10008"/>
                  </a:ext>
                </a:extLst>
              </a:tr>
              <a:tr h="309880">
                <a:tc>
                  <a:txBody>
                    <a:bodyPr/>
                    <a:lstStyle/>
                    <a:p>
                      <a:pPr indent="0">
                        <a:buNone/>
                      </a:pPr>
                      <a:r>
                        <a:rPr 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rPr>
                        <a:t>WIDTH</a:t>
                      </a:r>
                      <a:endParaRPr lang="en-US" alt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endParaRPr>
                    </a:p>
                  </a:txBody>
                  <a:tcPr marL="68580" marR="68580" marT="0" marB="0">
                    <a:solidFill>
                      <a:schemeClr val="accent5">
                        <a:lumMod val="40000"/>
                        <a:lumOff val="60000"/>
                      </a:schemeClr>
                    </a:solidFill>
                  </a:tcPr>
                </a:tc>
                <a:tc>
                  <a:txBody>
                    <a:bodyPr/>
                    <a:lstStyle/>
                    <a:p>
                      <a:pPr indent="0">
                        <a:buNone/>
                      </a:pPr>
                      <a:r>
                        <a:rPr 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rPr>
                        <a:t>FLOAT</a:t>
                      </a:r>
                      <a:endParaRPr lang="en-US" altLang="en-US" sz="1200" b="0">
                        <a:solidFill>
                          <a:srgbClr val="4472C4"/>
                        </a:solidFill>
                        <a:latin typeface="微软雅黑" panose="020B0503020204020204" pitchFamily="34" charset="-122"/>
                        <a:ea typeface="微软雅黑" panose="020B0503020204020204" pitchFamily="34" charset="-122"/>
                        <a:cs typeface="等线 Light" panose="02010600030101010101" charset="-122"/>
                      </a:endParaRPr>
                    </a:p>
                  </a:txBody>
                  <a:tcPr marL="68580" marR="68580" marT="0" marB="0">
                    <a:solidFill>
                      <a:schemeClr val="accent5">
                        <a:lumMod val="40000"/>
                        <a:lumOff val="60000"/>
                      </a:schemeClr>
                    </a:solidFill>
                  </a:tcPr>
                </a:tc>
                <a:tc>
                  <a:txBody>
                    <a:bodyPr/>
                    <a:lstStyle/>
                    <a:p>
                      <a:pPr indent="0">
                        <a:buNone/>
                      </a:pPr>
                      <a:r>
                        <a:rPr lang="en-US" sz="1200" b="0" dirty="0" err="1">
                          <a:solidFill>
                            <a:srgbClr val="4472C4"/>
                          </a:solidFill>
                          <a:latin typeface="微软雅黑" panose="020B0503020204020204" pitchFamily="34" charset="-122"/>
                          <a:ea typeface="微软雅黑" panose="020B0503020204020204" pitchFamily="34" charset="-122"/>
                          <a:cs typeface="等线 Light" panose="02010600030101010101" charset="-122"/>
                        </a:rPr>
                        <a:t>围栏宽度</a:t>
                      </a:r>
                      <a:endParaRPr lang="en-US" altLang="en-US" sz="1200" b="0" dirty="0">
                        <a:solidFill>
                          <a:srgbClr val="4472C4"/>
                        </a:solidFill>
                        <a:latin typeface="微软雅黑" panose="020B0503020204020204" pitchFamily="34" charset="-122"/>
                        <a:ea typeface="微软雅黑" panose="020B0503020204020204" pitchFamily="34" charset="-122"/>
                        <a:cs typeface="等线 Light" panose="02010600030101010101" charset="-122"/>
                      </a:endParaRPr>
                    </a:p>
                  </a:txBody>
                  <a:tcPr marL="68580" marR="68580" marT="0" marB="0">
                    <a:solidFill>
                      <a:schemeClr val="accent5">
                        <a:lumMod val="40000"/>
                        <a:lumOff val="60000"/>
                      </a:schemeClr>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24790" y="277495"/>
            <a:ext cx="8672830" cy="583565"/>
          </a:xfrm>
          <a:prstGeom prst="rect">
            <a:avLst/>
          </a:prstGeom>
          <a:noFill/>
        </p:spPr>
        <p:txBody>
          <a:bodyPr wrap="square" rtlCol="0">
            <a:spAutoFit/>
          </a:bodyPr>
          <a:lstStyle/>
          <a:p>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模型介绍</a:t>
            </a:r>
            <a:r>
              <a:rPr lang="en-US" altLang="zh-CN"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——潮汐点识别方法</a:t>
            </a:r>
          </a:p>
        </p:txBody>
      </p:sp>
      <p:sp>
        <p:nvSpPr>
          <p:cNvPr id="2" name="矩形 1"/>
          <p:cNvSpPr/>
          <p:nvPr/>
        </p:nvSpPr>
        <p:spPr>
          <a:xfrm>
            <a:off x="0" y="261620"/>
            <a:ext cx="133985" cy="623570"/>
          </a:xfrm>
          <a:prstGeom prst="rect">
            <a:avLst/>
          </a:prstGeom>
          <a:gradFill>
            <a:gsLst>
              <a:gs pos="0">
                <a:srgbClr val="00A0E9"/>
              </a:gs>
              <a:gs pos="100000">
                <a:srgbClr val="007FC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单圆角矩形 12"/>
          <p:cNvSpPr/>
          <p:nvPr/>
        </p:nvSpPr>
        <p:spPr>
          <a:xfrm>
            <a:off x="629227" y="1285210"/>
            <a:ext cx="10150673" cy="4857568"/>
          </a:xfrm>
          <a:prstGeom prst="round1Rect">
            <a:avLst>
              <a:gd name="adj" fmla="val 0"/>
            </a:avLst>
          </a:prstGeom>
          <a:solidFill>
            <a:srgbClr val="EFF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dirty="0">
              <a:solidFill>
                <a:schemeClr val="tx1">
                  <a:lumMod val="85000"/>
                  <a:lumOff val="15000"/>
                </a:schemeClr>
              </a:solidFill>
            </a:endParaRPr>
          </a:p>
        </p:txBody>
      </p:sp>
      <p:grpSp>
        <p:nvGrpSpPr>
          <p:cNvPr id="9" name="组合 8"/>
          <p:cNvGrpSpPr/>
          <p:nvPr/>
        </p:nvGrpSpPr>
        <p:grpSpPr>
          <a:xfrm>
            <a:off x="961390" y="1285240"/>
            <a:ext cx="9598660" cy="737235"/>
            <a:chOff x="1514" y="2024"/>
            <a:chExt cx="15116" cy="1161"/>
          </a:xfrm>
        </p:grpSpPr>
        <p:sp>
          <p:nvSpPr>
            <p:cNvPr id="5" name="文本框 4"/>
            <p:cNvSpPr txBox="1"/>
            <p:nvPr/>
          </p:nvSpPr>
          <p:spPr>
            <a:xfrm>
              <a:off x="1623" y="2024"/>
              <a:ext cx="15007" cy="1161"/>
            </a:xfrm>
            <a:prstGeom prst="rect">
              <a:avLst/>
            </a:prstGeom>
            <a:noFill/>
          </p:spPr>
          <p:txBody>
            <a:bodyPr wrap="square" rtlCol="0">
              <a:spAutoFit/>
            </a:bodyPr>
            <a:lstStyle>
              <a:defPPr>
                <a:defRPr lang="en-US"/>
              </a:defPPr>
              <a:lvl1pPr algn="ctr" defTabSz="457200">
                <a:lnSpc>
                  <a:spcPct val="130000"/>
                </a:lnSpc>
                <a:defRPr kumimoji="1" sz="2000">
                  <a:solidFill>
                    <a:schemeClr val="tx1">
                      <a:lumMod val="85000"/>
                      <a:lumOff val="15000"/>
                    </a:schemeClr>
                  </a:solidFill>
                  <a:latin typeface="微软雅黑" panose="020B0503020204020204" pitchFamily="34" charset="-122"/>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pPr algn="l">
                <a:lnSpc>
                  <a:spcPct val="150000"/>
                </a:lnSpc>
              </a:pPr>
              <a:r>
                <a:rPr lang="en-US" altLang="zh-CN" sz="2800" b="1" dirty="0">
                  <a:solidFill>
                    <a:srgbClr val="0084D2"/>
                  </a:solidFill>
                  <a:cs typeface="微软雅黑" panose="020B0503020204020204" pitchFamily="34" charset="-122"/>
                </a:rPr>
                <a:t> </a:t>
              </a:r>
              <a:r>
                <a:rPr lang="zh-CN" altLang="zh-CN" sz="2800" b="1" dirty="0">
                  <a:solidFill>
                    <a:srgbClr val="0084D2"/>
                  </a:solidFill>
                  <a:cs typeface="微软雅黑" panose="020B0503020204020204" pitchFamily="34" charset="-122"/>
                </a:rPr>
                <a:t>潮汐点识别方法</a:t>
              </a:r>
            </a:p>
          </p:txBody>
        </p:sp>
        <p:sp>
          <p:nvSpPr>
            <p:cNvPr id="6" name="等腰三角形 5"/>
            <p:cNvSpPr/>
            <p:nvPr/>
          </p:nvSpPr>
          <p:spPr>
            <a:xfrm rot="5400000">
              <a:off x="1478" y="2592"/>
              <a:ext cx="390" cy="318"/>
            </a:xfrm>
            <a:prstGeom prst="triangle">
              <a:avLst/>
            </a:prstGeom>
            <a:solidFill>
              <a:srgbClr val="008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1030605" y="5238750"/>
            <a:ext cx="9686290" cy="700576"/>
          </a:xfrm>
          <a:prstGeom prst="rect">
            <a:avLst/>
          </a:prstGeom>
          <a:noFill/>
        </p:spPr>
        <p:txBody>
          <a:bodyPr wrap="square" rtlCol="0">
            <a:spAutoFit/>
          </a:bodyPr>
          <a:lstStyle/>
          <a:p>
            <a:pPr algn="r">
              <a:lnSpc>
                <a:spcPct val="150000"/>
              </a:lnSpc>
            </a:pPr>
            <a:r>
              <a:rPr sz="1400" dirty="0" err="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留存</a:t>
            </a:r>
            <a:r>
              <a:rPr lang="zh-CN" sz="14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数量</a:t>
            </a:r>
            <a:r>
              <a:rPr lang="en-US" sz="14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FLOW</a:t>
            </a:r>
            <a:r>
              <a:rPr lang="zh-CN" altLang="en-US" sz="14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：簇中所有日期早高峰时期的留存流量总和</a:t>
            </a:r>
          </a:p>
          <a:p>
            <a:pPr algn="r">
              <a:lnSpc>
                <a:spcPct val="150000"/>
              </a:lnSpc>
            </a:pPr>
            <a:r>
              <a:rPr sz="1400" dirty="0" err="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留存密度FLOW_DENSITY</a:t>
            </a:r>
            <a:r>
              <a:rPr lang="zh-CN" sz="14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：簇中留存流量与共享单车围栏面积</a:t>
            </a:r>
            <a:r>
              <a:rPr lang="zh-CN" altLang="en-US" sz="14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和</a:t>
            </a:r>
            <a:r>
              <a:rPr lang="zh-CN" sz="14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的比 </a:t>
            </a:r>
          </a:p>
        </p:txBody>
      </p:sp>
      <p:sp>
        <p:nvSpPr>
          <p:cNvPr id="18" name="矩形 27"/>
          <p:cNvSpPr>
            <a:spLocks noChangeArrowheads="1"/>
          </p:cNvSpPr>
          <p:nvPr>
            <p:custDataLst>
              <p:tags r:id="rId1"/>
            </p:custDataLst>
          </p:nvPr>
        </p:nvSpPr>
        <p:spPr bwMode="auto">
          <a:xfrm>
            <a:off x="665948" y="2984172"/>
            <a:ext cx="2637295" cy="861267"/>
          </a:xfrm>
          <a:prstGeom prst="rect">
            <a:avLst/>
          </a:prstGeom>
          <a:solidFill>
            <a:srgbClr val="1F74AD"/>
          </a:solidFill>
          <a:ln>
            <a:noFill/>
          </a:ln>
        </p:spPr>
        <p:txBody>
          <a:bodyPr anchor="ctr"/>
          <a:lstStyle>
            <a:lvl1pPr eaLnBrk="0" hangingPunct="0">
              <a:defRPr>
                <a:solidFill>
                  <a:srgbClr val="000000"/>
                </a:solidFill>
                <a:latin typeface="Calibri" panose="020F0502020204030204" charset="0"/>
                <a:ea typeface="宋体" panose="02010600030101010101" pitchFamily="2" charset="-122"/>
              </a:defRPr>
            </a:lvl1pPr>
            <a:lvl2pPr marL="742950" indent="-285750" eaLnBrk="0" hangingPunct="0">
              <a:defRPr>
                <a:solidFill>
                  <a:srgbClr val="000000"/>
                </a:solidFill>
                <a:latin typeface="Calibri" panose="020F0502020204030204" charset="0"/>
                <a:ea typeface="宋体" panose="02010600030101010101" pitchFamily="2" charset="-122"/>
              </a:defRPr>
            </a:lvl2pPr>
            <a:lvl3pPr marL="1143000" indent="-228600" eaLnBrk="0" hangingPunct="0">
              <a:defRPr>
                <a:solidFill>
                  <a:srgbClr val="000000"/>
                </a:solidFill>
                <a:latin typeface="Calibri" panose="020F0502020204030204" charset="0"/>
                <a:ea typeface="宋体" panose="02010600030101010101" pitchFamily="2" charset="-122"/>
              </a:defRPr>
            </a:lvl3pPr>
            <a:lvl4pPr marL="1600200" indent="-228600" eaLnBrk="0" hangingPunct="0">
              <a:defRPr>
                <a:solidFill>
                  <a:srgbClr val="000000"/>
                </a:solidFill>
                <a:latin typeface="Calibri" panose="020F0502020204030204" charset="0"/>
                <a:ea typeface="宋体" panose="02010600030101010101" pitchFamily="2" charset="-122"/>
              </a:defRPr>
            </a:lvl4pPr>
            <a:lvl5pPr marL="2057400" indent="-228600" eaLnBrk="0" hangingPunct="0">
              <a:defRPr>
                <a:solidFill>
                  <a:srgbClr val="000000"/>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9pPr>
          </a:lstStyle>
          <a:p>
            <a:pPr algn="ctr" eaLnBrk="1" hangingPunct="1"/>
            <a:endParaRPr lang="zh-CN" altLang="en-US">
              <a:solidFill>
                <a:srgbClr val="FFFFFF"/>
              </a:solidFill>
              <a:latin typeface="Arial" panose="020B0604020202020204" pitchFamily="34" charset="0"/>
              <a:ea typeface="微软雅黑" panose="020B0503020204020204" pitchFamily="34" charset="-122"/>
            </a:endParaRPr>
          </a:p>
        </p:txBody>
      </p:sp>
      <p:sp>
        <p:nvSpPr>
          <p:cNvPr id="12" name="矩形 28"/>
          <p:cNvSpPr>
            <a:spLocks noChangeArrowheads="1"/>
          </p:cNvSpPr>
          <p:nvPr>
            <p:custDataLst>
              <p:tags r:id="rId2"/>
            </p:custDataLst>
          </p:nvPr>
        </p:nvSpPr>
        <p:spPr bwMode="auto">
          <a:xfrm>
            <a:off x="665948" y="3795510"/>
            <a:ext cx="2637295" cy="861266"/>
          </a:xfrm>
          <a:prstGeom prst="rect">
            <a:avLst/>
          </a:prstGeom>
          <a:solidFill>
            <a:srgbClr val="1AA3AA"/>
          </a:solidFill>
          <a:ln>
            <a:noFill/>
          </a:ln>
        </p:spPr>
        <p:txBody>
          <a:bodyPr anchor="ctr"/>
          <a:lstStyle>
            <a:lvl1pPr eaLnBrk="0" hangingPunct="0">
              <a:defRPr>
                <a:solidFill>
                  <a:srgbClr val="000000"/>
                </a:solidFill>
                <a:latin typeface="Calibri" panose="020F0502020204030204" charset="0"/>
                <a:ea typeface="宋体" panose="02010600030101010101" pitchFamily="2" charset="-122"/>
              </a:defRPr>
            </a:lvl1pPr>
            <a:lvl2pPr marL="742950" indent="-285750" eaLnBrk="0" hangingPunct="0">
              <a:defRPr>
                <a:solidFill>
                  <a:srgbClr val="000000"/>
                </a:solidFill>
                <a:latin typeface="Calibri" panose="020F0502020204030204" charset="0"/>
                <a:ea typeface="宋体" panose="02010600030101010101" pitchFamily="2" charset="-122"/>
              </a:defRPr>
            </a:lvl2pPr>
            <a:lvl3pPr marL="1143000" indent="-228600" eaLnBrk="0" hangingPunct="0">
              <a:defRPr>
                <a:solidFill>
                  <a:srgbClr val="000000"/>
                </a:solidFill>
                <a:latin typeface="Calibri" panose="020F0502020204030204" charset="0"/>
                <a:ea typeface="宋体" panose="02010600030101010101" pitchFamily="2" charset="-122"/>
              </a:defRPr>
            </a:lvl3pPr>
            <a:lvl4pPr marL="1600200" indent="-228600" eaLnBrk="0" hangingPunct="0">
              <a:defRPr>
                <a:solidFill>
                  <a:srgbClr val="000000"/>
                </a:solidFill>
                <a:latin typeface="Calibri" panose="020F0502020204030204" charset="0"/>
                <a:ea typeface="宋体" panose="02010600030101010101" pitchFamily="2" charset="-122"/>
              </a:defRPr>
            </a:lvl4pPr>
            <a:lvl5pPr marL="2057400" indent="-228600" eaLnBrk="0" hangingPunct="0">
              <a:defRPr>
                <a:solidFill>
                  <a:srgbClr val="000000"/>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9pPr>
          </a:lstStyle>
          <a:p>
            <a:pPr algn="ctr" eaLnBrk="1" hangingPunct="1"/>
            <a:endParaRPr lang="zh-CN" altLang="en-US">
              <a:solidFill>
                <a:srgbClr val="FFFFFF"/>
              </a:solidFill>
              <a:latin typeface="Arial" panose="020B0604020202020204" pitchFamily="34" charset="0"/>
              <a:ea typeface="微软雅黑" panose="020B0503020204020204" pitchFamily="34" charset="-122"/>
            </a:endParaRPr>
          </a:p>
        </p:txBody>
      </p:sp>
      <p:sp>
        <p:nvSpPr>
          <p:cNvPr id="20" name="矩形 29"/>
          <p:cNvSpPr>
            <a:spLocks noChangeArrowheads="1"/>
          </p:cNvSpPr>
          <p:nvPr>
            <p:custDataLst>
              <p:tags r:id="rId3"/>
            </p:custDataLst>
          </p:nvPr>
        </p:nvSpPr>
        <p:spPr bwMode="auto">
          <a:xfrm>
            <a:off x="665948" y="4608632"/>
            <a:ext cx="2637295" cy="861266"/>
          </a:xfrm>
          <a:prstGeom prst="rect">
            <a:avLst/>
          </a:prstGeom>
          <a:solidFill>
            <a:srgbClr val="3498DB"/>
          </a:solidFill>
          <a:ln>
            <a:noFill/>
          </a:ln>
        </p:spPr>
        <p:txBody>
          <a:bodyPr anchor="ctr"/>
          <a:lstStyle>
            <a:lvl1pPr eaLnBrk="0" hangingPunct="0">
              <a:defRPr>
                <a:solidFill>
                  <a:srgbClr val="000000"/>
                </a:solidFill>
                <a:latin typeface="Calibri" panose="020F0502020204030204" charset="0"/>
                <a:ea typeface="宋体" panose="02010600030101010101" pitchFamily="2" charset="-122"/>
              </a:defRPr>
            </a:lvl1pPr>
            <a:lvl2pPr marL="742950" indent="-285750" eaLnBrk="0" hangingPunct="0">
              <a:defRPr>
                <a:solidFill>
                  <a:srgbClr val="000000"/>
                </a:solidFill>
                <a:latin typeface="Calibri" panose="020F0502020204030204" charset="0"/>
                <a:ea typeface="宋体" panose="02010600030101010101" pitchFamily="2" charset="-122"/>
              </a:defRPr>
            </a:lvl2pPr>
            <a:lvl3pPr marL="1143000" indent="-228600" eaLnBrk="0" hangingPunct="0">
              <a:defRPr>
                <a:solidFill>
                  <a:srgbClr val="000000"/>
                </a:solidFill>
                <a:latin typeface="Calibri" panose="020F0502020204030204" charset="0"/>
                <a:ea typeface="宋体" panose="02010600030101010101" pitchFamily="2" charset="-122"/>
              </a:defRPr>
            </a:lvl3pPr>
            <a:lvl4pPr marL="1600200" indent="-228600" eaLnBrk="0" hangingPunct="0">
              <a:defRPr>
                <a:solidFill>
                  <a:srgbClr val="000000"/>
                </a:solidFill>
                <a:latin typeface="Calibri" panose="020F0502020204030204" charset="0"/>
                <a:ea typeface="宋体" panose="02010600030101010101" pitchFamily="2" charset="-122"/>
              </a:defRPr>
            </a:lvl4pPr>
            <a:lvl5pPr marL="2057400" indent="-228600" eaLnBrk="0" hangingPunct="0">
              <a:defRPr>
                <a:solidFill>
                  <a:srgbClr val="000000"/>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9pPr>
          </a:lstStyle>
          <a:p>
            <a:pPr algn="ctr" eaLnBrk="1" hangingPunct="1"/>
            <a:endParaRPr lang="zh-CN" altLang="en-US">
              <a:solidFill>
                <a:srgbClr val="FFFFFF"/>
              </a:solidFill>
              <a:latin typeface="Arial" panose="020B0604020202020204" pitchFamily="34" charset="0"/>
              <a:ea typeface="微软雅黑" panose="020B0503020204020204" pitchFamily="34" charset="-122"/>
            </a:endParaRPr>
          </a:p>
        </p:txBody>
      </p:sp>
      <p:sp>
        <p:nvSpPr>
          <p:cNvPr id="22" name="矩形 31"/>
          <p:cNvSpPr>
            <a:spLocks noChangeArrowheads="1"/>
          </p:cNvSpPr>
          <p:nvPr>
            <p:custDataLst>
              <p:tags r:id="rId4"/>
            </p:custDataLst>
          </p:nvPr>
        </p:nvSpPr>
        <p:spPr bwMode="auto">
          <a:xfrm>
            <a:off x="2720149" y="2483103"/>
            <a:ext cx="5850551" cy="861265"/>
          </a:xfrm>
          <a:prstGeom prst="rect">
            <a:avLst/>
          </a:prstGeom>
          <a:solidFill>
            <a:srgbClr val="1F74AD"/>
          </a:solidFill>
          <a:ln>
            <a:noFill/>
          </a:ln>
        </p:spPr>
        <p:txBody>
          <a:bodyPr anchor="ctr"/>
          <a:lstStyle>
            <a:lvl1pPr eaLnBrk="0" hangingPunct="0">
              <a:defRPr>
                <a:solidFill>
                  <a:srgbClr val="000000"/>
                </a:solidFill>
                <a:latin typeface="Calibri" panose="020F0502020204030204" charset="0"/>
                <a:ea typeface="宋体" panose="02010600030101010101" pitchFamily="2" charset="-122"/>
              </a:defRPr>
            </a:lvl1pPr>
            <a:lvl2pPr marL="742950" indent="-285750" eaLnBrk="0" hangingPunct="0">
              <a:defRPr>
                <a:solidFill>
                  <a:srgbClr val="000000"/>
                </a:solidFill>
                <a:latin typeface="Calibri" panose="020F0502020204030204" charset="0"/>
                <a:ea typeface="宋体" panose="02010600030101010101" pitchFamily="2" charset="-122"/>
              </a:defRPr>
            </a:lvl2pPr>
            <a:lvl3pPr marL="1143000" indent="-228600" eaLnBrk="0" hangingPunct="0">
              <a:defRPr>
                <a:solidFill>
                  <a:srgbClr val="000000"/>
                </a:solidFill>
                <a:latin typeface="Calibri" panose="020F0502020204030204" charset="0"/>
                <a:ea typeface="宋体" panose="02010600030101010101" pitchFamily="2" charset="-122"/>
              </a:defRPr>
            </a:lvl3pPr>
            <a:lvl4pPr marL="1600200" indent="-228600" eaLnBrk="0" hangingPunct="0">
              <a:defRPr>
                <a:solidFill>
                  <a:srgbClr val="000000"/>
                </a:solidFill>
                <a:latin typeface="Calibri" panose="020F0502020204030204" charset="0"/>
                <a:ea typeface="宋体" panose="02010600030101010101" pitchFamily="2" charset="-122"/>
              </a:defRPr>
            </a:lvl4pPr>
            <a:lvl5pPr marL="2057400" indent="-228600" eaLnBrk="0" hangingPunct="0">
              <a:defRPr>
                <a:solidFill>
                  <a:srgbClr val="000000"/>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9pPr>
          </a:lstStyle>
          <a:p>
            <a:pPr algn="ctr" eaLnBrk="1" hangingPunct="1"/>
            <a:endParaRPr lang="zh-CN" altLang="en-US">
              <a:solidFill>
                <a:srgbClr val="FFFFFF"/>
              </a:solidFill>
              <a:latin typeface="Arial" panose="020B0604020202020204" pitchFamily="34" charset="0"/>
              <a:ea typeface="微软雅黑" panose="020B0503020204020204" pitchFamily="34" charset="-122"/>
            </a:endParaRPr>
          </a:p>
        </p:txBody>
      </p:sp>
      <p:sp>
        <p:nvSpPr>
          <p:cNvPr id="23" name="矩形 32"/>
          <p:cNvSpPr>
            <a:spLocks noChangeArrowheads="1"/>
          </p:cNvSpPr>
          <p:nvPr>
            <p:custDataLst>
              <p:tags r:id="rId5"/>
            </p:custDataLst>
          </p:nvPr>
        </p:nvSpPr>
        <p:spPr bwMode="auto">
          <a:xfrm>
            <a:off x="2720149" y="3294441"/>
            <a:ext cx="5850551" cy="863049"/>
          </a:xfrm>
          <a:prstGeom prst="rect">
            <a:avLst/>
          </a:prstGeom>
          <a:solidFill>
            <a:srgbClr val="1AA3AA"/>
          </a:solidFill>
          <a:ln>
            <a:noFill/>
          </a:ln>
        </p:spPr>
        <p:txBody>
          <a:bodyPr anchor="ctr"/>
          <a:lstStyle>
            <a:lvl1pPr eaLnBrk="0" hangingPunct="0">
              <a:defRPr>
                <a:solidFill>
                  <a:srgbClr val="000000"/>
                </a:solidFill>
                <a:latin typeface="Calibri" panose="020F0502020204030204" charset="0"/>
                <a:ea typeface="宋体" panose="02010600030101010101" pitchFamily="2" charset="-122"/>
              </a:defRPr>
            </a:lvl1pPr>
            <a:lvl2pPr marL="742950" indent="-285750" eaLnBrk="0" hangingPunct="0">
              <a:defRPr>
                <a:solidFill>
                  <a:srgbClr val="000000"/>
                </a:solidFill>
                <a:latin typeface="Calibri" panose="020F0502020204030204" charset="0"/>
                <a:ea typeface="宋体" panose="02010600030101010101" pitchFamily="2" charset="-122"/>
              </a:defRPr>
            </a:lvl2pPr>
            <a:lvl3pPr marL="1143000" indent="-228600" eaLnBrk="0" hangingPunct="0">
              <a:defRPr>
                <a:solidFill>
                  <a:srgbClr val="000000"/>
                </a:solidFill>
                <a:latin typeface="Calibri" panose="020F0502020204030204" charset="0"/>
                <a:ea typeface="宋体" panose="02010600030101010101" pitchFamily="2" charset="-122"/>
              </a:defRPr>
            </a:lvl3pPr>
            <a:lvl4pPr marL="1600200" indent="-228600" eaLnBrk="0" hangingPunct="0">
              <a:defRPr>
                <a:solidFill>
                  <a:srgbClr val="000000"/>
                </a:solidFill>
                <a:latin typeface="Calibri" panose="020F0502020204030204" charset="0"/>
                <a:ea typeface="宋体" panose="02010600030101010101" pitchFamily="2" charset="-122"/>
              </a:defRPr>
            </a:lvl4pPr>
            <a:lvl5pPr marL="2057400" indent="-228600" eaLnBrk="0" hangingPunct="0">
              <a:defRPr>
                <a:solidFill>
                  <a:srgbClr val="000000"/>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9pPr>
          </a:lstStyle>
          <a:p>
            <a:pPr algn="ctr" eaLnBrk="1" hangingPunct="1"/>
            <a:endParaRPr lang="zh-CN" altLang="en-US">
              <a:solidFill>
                <a:srgbClr val="FFFFFF"/>
              </a:solidFill>
              <a:latin typeface="Arial" panose="020B0604020202020204" pitchFamily="34" charset="0"/>
              <a:ea typeface="微软雅黑" panose="020B0503020204020204" pitchFamily="34" charset="-122"/>
            </a:endParaRPr>
          </a:p>
        </p:txBody>
      </p:sp>
      <p:sp>
        <p:nvSpPr>
          <p:cNvPr id="26" name="矩形 33"/>
          <p:cNvSpPr>
            <a:spLocks noChangeArrowheads="1"/>
          </p:cNvSpPr>
          <p:nvPr>
            <p:custDataLst>
              <p:tags r:id="rId6"/>
            </p:custDataLst>
          </p:nvPr>
        </p:nvSpPr>
        <p:spPr bwMode="auto">
          <a:xfrm>
            <a:off x="2720149" y="4107563"/>
            <a:ext cx="5850551" cy="861267"/>
          </a:xfrm>
          <a:prstGeom prst="rect">
            <a:avLst/>
          </a:prstGeom>
          <a:solidFill>
            <a:srgbClr val="3498DB"/>
          </a:solidFill>
          <a:ln>
            <a:noFill/>
          </a:ln>
        </p:spPr>
        <p:txBody>
          <a:bodyPr anchor="ctr"/>
          <a:lstStyle>
            <a:lvl1pPr eaLnBrk="0" hangingPunct="0">
              <a:defRPr>
                <a:solidFill>
                  <a:srgbClr val="000000"/>
                </a:solidFill>
                <a:latin typeface="Calibri" panose="020F0502020204030204" charset="0"/>
                <a:ea typeface="宋体" panose="02010600030101010101" pitchFamily="2" charset="-122"/>
              </a:defRPr>
            </a:lvl1pPr>
            <a:lvl2pPr marL="742950" indent="-285750" eaLnBrk="0" hangingPunct="0">
              <a:defRPr>
                <a:solidFill>
                  <a:srgbClr val="000000"/>
                </a:solidFill>
                <a:latin typeface="Calibri" panose="020F0502020204030204" charset="0"/>
                <a:ea typeface="宋体" panose="02010600030101010101" pitchFamily="2" charset="-122"/>
              </a:defRPr>
            </a:lvl2pPr>
            <a:lvl3pPr marL="1143000" indent="-228600" eaLnBrk="0" hangingPunct="0">
              <a:defRPr>
                <a:solidFill>
                  <a:srgbClr val="000000"/>
                </a:solidFill>
                <a:latin typeface="Calibri" panose="020F0502020204030204" charset="0"/>
                <a:ea typeface="宋体" panose="02010600030101010101" pitchFamily="2" charset="-122"/>
              </a:defRPr>
            </a:lvl3pPr>
            <a:lvl4pPr marL="1600200" indent="-228600" eaLnBrk="0" hangingPunct="0">
              <a:defRPr>
                <a:solidFill>
                  <a:srgbClr val="000000"/>
                </a:solidFill>
                <a:latin typeface="Calibri" panose="020F0502020204030204" charset="0"/>
                <a:ea typeface="宋体" panose="02010600030101010101" pitchFamily="2" charset="-122"/>
              </a:defRPr>
            </a:lvl4pPr>
            <a:lvl5pPr marL="2057400" indent="-228600" eaLnBrk="0" hangingPunct="0">
              <a:defRPr>
                <a:solidFill>
                  <a:srgbClr val="000000"/>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9pPr>
          </a:lstStyle>
          <a:p>
            <a:pPr algn="ctr" eaLnBrk="1" hangingPunct="1"/>
            <a:endParaRPr lang="zh-CN" altLang="en-US">
              <a:solidFill>
                <a:srgbClr val="FFFFFF"/>
              </a:solidFill>
              <a:latin typeface="Arial" panose="020B0604020202020204" pitchFamily="34" charset="0"/>
              <a:ea typeface="微软雅黑" panose="020B0503020204020204" pitchFamily="34" charset="-122"/>
            </a:endParaRPr>
          </a:p>
        </p:txBody>
      </p:sp>
      <p:sp>
        <p:nvSpPr>
          <p:cNvPr id="28" name="TextBox 35"/>
          <p:cNvSpPr txBox="1">
            <a:spLocks noChangeArrowheads="1"/>
          </p:cNvSpPr>
          <p:nvPr>
            <p:custDataLst>
              <p:tags r:id="rId7"/>
            </p:custDataLst>
          </p:nvPr>
        </p:nvSpPr>
        <p:spPr bwMode="auto">
          <a:xfrm>
            <a:off x="957045" y="3044303"/>
            <a:ext cx="1370609" cy="675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ormAutofit fontScale="80000" lnSpcReduction="10000"/>
          </a:bodyPr>
          <a:lstStyle>
            <a:lvl1pPr eaLnBrk="0" hangingPunct="0">
              <a:defRPr>
                <a:solidFill>
                  <a:srgbClr val="000000"/>
                </a:solidFill>
                <a:latin typeface="Calibri" panose="020F0502020204030204" charset="0"/>
                <a:ea typeface="宋体" panose="02010600030101010101" pitchFamily="2" charset="-122"/>
              </a:defRPr>
            </a:lvl1pPr>
            <a:lvl2pPr marL="742950" indent="-285750" eaLnBrk="0" hangingPunct="0">
              <a:defRPr>
                <a:solidFill>
                  <a:srgbClr val="000000"/>
                </a:solidFill>
                <a:latin typeface="Calibri" panose="020F0502020204030204" charset="0"/>
                <a:ea typeface="宋体" panose="02010600030101010101" pitchFamily="2" charset="-122"/>
              </a:defRPr>
            </a:lvl2pPr>
            <a:lvl3pPr marL="1143000" indent="-228600" eaLnBrk="0" hangingPunct="0">
              <a:defRPr>
                <a:solidFill>
                  <a:srgbClr val="000000"/>
                </a:solidFill>
                <a:latin typeface="Calibri" panose="020F0502020204030204" charset="0"/>
                <a:ea typeface="宋体" panose="02010600030101010101" pitchFamily="2" charset="-122"/>
              </a:defRPr>
            </a:lvl3pPr>
            <a:lvl4pPr marL="1600200" indent="-228600" eaLnBrk="0" hangingPunct="0">
              <a:defRPr>
                <a:solidFill>
                  <a:srgbClr val="000000"/>
                </a:solidFill>
                <a:latin typeface="Calibri" panose="020F0502020204030204" charset="0"/>
                <a:ea typeface="宋体" panose="02010600030101010101" pitchFamily="2" charset="-122"/>
              </a:defRPr>
            </a:lvl4pPr>
            <a:lvl5pPr marL="2057400" indent="-228600" eaLnBrk="0" hangingPunct="0">
              <a:defRPr>
                <a:solidFill>
                  <a:srgbClr val="000000"/>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9pPr>
          </a:lstStyle>
          <a:p>
            <a:pPr algn="ctr" eaLnBrk="1" hangingPunct="1">
              <a:lnSpc>
                <a:spcPct val="120000"/>
              </a:lnSpc>
            </a:pPr>
            <a:r>
              <a:rPr lang="en-US" sz="2400" b="1" spc="300" dirty="0">
                <a:solidFill>
                  <a:sysClr val="window" lastClr="FFFFFF"/>
                </a:solidFill>
                <a:latin typeface="Arial" panose="020B0604020202020204" pitchFamily="34" charset="0"/>
                <a:ea typeface="微软雅黑" panose="020B0503020204020204" pitchFamily="34" charset="-122"/>
              </a:rPr>
              <a:t>01</a:t>
            </a:r>
            <a:r>
              <a:rPr lang="zh-CN" altLang="en-US" sz="2400" b="1" spc="150">
                <a:solidFill>
                  <a:sysClr val="window" lastClr="FFFFFF"/>
                </a:solidFill>
                <a:latin typeface="Arial" panose="020B0604020202020204" pitchFamily="34" charset="0"/>
                <a:ea typeface="微软雅黑" panose="020B0503020204020204" pitchFamily="34" charset="-122"/>
                <a:sym typeface="+mn-ea"/>
              </a:rPr>
              <a:t>“车多”</a:t>
            </a:r>
            <a:endParaRPr lang="zh-CN" altLang="en-US" sz="2400" b="1" spc="300" dirty="0">
              <a:solidFill>
                <a:sysClr val="window" lastClr="FFFFFF"/>
              </a:solidFill>
              <a:latin typeface="Arial" panose="020B0604020202020204" pitchFamily="34" charset="0"/>
              <a:ea typeface="微软雅黑" panose="020B0503020204020204" pitchFamily="34" charset="-122"/>
            </a:endParaRPr>
          </a:p>
        </p:txBody>
      </p:sp>
      <p:sp>
        <p:nvSpPr>
          <p:cNvPr id="29" name="TextBox 36"/>
          <p:cNvSpPr txBox="1">
            <a:spLocks noChangeArrowheads="1"/>
          </p:cNvSpPr>
          <p:nvPr>
            <p:custDataLst>
              <p:tags r:id="rId8"/>
            </p:custDataLst>
          </p:nvPr>
        </p:nvSpPr>
        <p:spPr bwMode="auto">
          <a:xfrm>
            <a:off x="957045" y="3871840"/>
            <a:ext cx="1410395" cy="675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ormAutofit fontScale="80000" lnSpcReduction="10000"/>
          </a:bodyPr>
          <a:lstStyle>
            <a:lvl1pPr eaLnBrk="0" hangingPunct="0">
              <a:defRPr>
                <a:solidFill>
                  <a:srgbClr val="000000"/>
                </a:solidFill>
                <a:latin typeface="Calibri" panose="020F0502020204030204" charset="0"/>
                <a:ea typeface="宋体" panose="02010600030101010101" pitchFamily="2" charset="-122"/>
              </a:defRPr>
            </a:lvl1pPr>
            <a:lvl2pPr marL="742950" indent="-285750" eaLnBrk="0" hangingPunct="0">
              <a:defRPr>
                <a:solidFill>
                  <a:srgbClr val="000000"/>
                </a:solidFill>
                <a:latin typeface="Calibri" panose="020F0502020204030204" charset="0"/>
                <a:ea typeface="宋体" panose="02010600030101010101" pitchFamily="2" charset="-122"/>
              </a:defRPr>
            </a:lvl2pPr>
            <a:lvl3pPr marL="1143000" indent="-228600" eaLnBrk="0" hangingPunct="0">
              <a:defRPr>
                <a:solidFill>
                  <a:srgbClr val="000000"/>
                </a:solidFill>
                <a:latin typeface="Calibri" panose="020F0502020204030204" charset="0"/>
                <a:ea typeface="宋体" panose="02010600030101010101" pitchFamily="2" charset="-122"/>
              </a:defRPr>
            </a:lvl3pPr>
            <a:lvl4pPr marL="1600200" indent="-228600" eaLnBrk="0" hangingPunct="0">
              <a:defRPr>
                <a:solidFill>
                  <a:srgbClr val="000000"/>
                </a:solidFill>
                <a:latin typeface="Calibri" panose="020F0502020204030204" charset="0"/>
                <a:ea typeface="宋体" panose="02010600030101010101" pitchFamily="2" charset="-122"/>
              </a:defRPr>
            </a:lvl4pPr>
            <a:lvl5pPr marL="2057400" indent="-228600" eaLnBrk="0" hangingPunct="0">
              <a:defRPr>
                <a:solidFill>
                  <a:srgbClr val="000000"/>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9pPr>
          </a:lstStyle>
          <a:p>
            <a:pPr algn="ctr" eaLnBrk="1" hangingPunct="1">
              <a:lnSpc>
                <a:spcPct val="120000"/>
              </a:lnSpc>
            </a:pPr>
            <a:r>
              <a:rPr lang="en-US" sz="2400" b="1" spc="300">
                <a:solidFill>
                  <a:sysClr val="window" lastClr="FFFFFF"/>
                </a:solidFill>
                <a:latin typeface="Arial" panose="020B0604020202020204" pitchFamily="34" charset="0"/>
                <a:ea typeface="微软雅黑" panose="020B0503020204020204" pitchFamily="34" charset="-122"/>
              </a:rPr>
              <a:t>02</a:t>
            </a:r>
            <a:r>
              <a:rPr lang="zh-CN" altLang="en-US" sz="2400" b="1" spc="150">
                <a:solidFill>
                  <a:sysClr val="window" lastClr="FFFFFF"/>
                </a:solidFill>
                <a:latin typeface="Arial" panose="020B0604020202020204" pitchFamily="34" charset="0"/>
                <a:ea typeface="微软雅黑" panose="020B0503020204020204" pitchFamily="34" charset="-122"/>
                <a:sym typeface="+mn-ea"/>
              </a:rPr>
              <a:t>“车挤”</a:t>
            </a:r>
          </a:p>
        </p:txBody>
      </p:sp>
      <p:sp>
        <p:nvSpPr>
          <p:cNvPr id="30" name="TextBox 37"/>
          <p:cNvSpPr txBox="1">
            <a:spLocks noChangeArrowheads="1"/>
          </p:cNvSpPr>
          <p:nvPr>
            <p:custDataLst>
              <p:tags r:id="rId9"/>
            </p:custDataLst>
          </p:nvPr>
        </p:nvSpPr>
        <p:spPr bwMode="auto">
          <a:xfrm>
            <a:off x="738888" y="4700704"/>
            <a:ext cx="1981316" cy="675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ormAutofit fontScale="80000" lnSpcReduction="10000"/>
          </a:bodyPr>
          <a:lstStyle>
            <a:lvl1pPr eaLnBrk="0" hangingPunct="0">
              <a:defRPr>
                <a:solidFill>
                  <a:srgbClr val="000000"/>
                </a:solidFill>
                <a:latin typeface="Calibri" panose="020F0502020204030204" charset="0"/>
                <a:ea typeface="宋体" panose="02010600030101010101" pitchFamily="2" charset="-122"/>
              </a:defRPr>
            </a:lvl1pPr>
            <a:lvl2pPr marL="742950" indent="-285750" eaLnBrk="0" hangingPunct="0">
              <a:defRPr>
                <a:solidFill>
                  <a:srgbClr val="000000"/>
                </a:solidFill>
                <a:latin typeface="Calibri" panose="020F0502020204030204" charset="0"/>
                <a:ea typeface="宋体" panose="02010600030101010101" pitchFamily="2" charset="-122"/>
              </a:defRPr>
            </a:lvl2pPr>
            <a:lvl3pPr marL="1143000" indent="-228600" eaLnBrk="0" hangingPunct="0">
              <a:defRPr>
                <a:solidFill>
                  <a:srgbClr val="000000"/>
                </a:solidFill>
                <a:latin typeface="Calibri" panose="020F0502020204030204" charset="0"/>
                <a:ea typeface="宋体" panose="02010600030101010101" pitchFamily="2" charset="-122"/>
              </a:defRPr>
            </a:lvl3pPr>
            <a:lvl4pPr marL="1600200" indent="-228600" eaLnBrk="0" hangingPunct="0">
              <a:defRPr>
                <a:solidFill>
                  <a:srgbClr val="000000"/>
                </a:solidFill>
                <a:latin typeface="Calibri" panose="020F0502020204030204" charset="0"/>
                <a:ea typeface="宋体" panose="02010600030101010101" pitchFamily="2" charset="-122"/>
              </a:defRPr>
            </a:lvl4pPr>
            <a:lvl5pPr marL="2057400" indent="-228600" eaLnBrk="0" hangingPunct="0">
              <a:defRPr>
                <a:solidFill>
                  <a:srgbClr val="000000"/>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9pPr>
          </a:lstStyle>
          <a:p>
            <a:pPr algn="ctr" eaLnBrk="1" hangingPunct="1">
              <a:lnSpc>
                <a:spcPct val="120000"/>
              </a:lnSpc>
            </a:pPr>
            <a:r>
              <a:rPr lang="en-US" sz="2400" b="1" spc="300" dirty="0">
                <a:solidFill>
                  <a:sysClr val="window" lastClr="FFFFFF"/>
                </a:solidFill>
                <a:latin typeface="Arial" panose="020B0604020202020204" pitchFamily="34" charset="0"/>
                <a:ea typeface="微软雅黑" panose="020B0503020204020204" pitchFamily="34" charset="-122"/>
              </a:rPr>
              <a:t>03</a:t>
            </a:r>
            <a:r>
              <a:rPr lang="zh-CN" altLang="en-US" sz="2400" b="1" spc="150">
                <a:solidFill>
                  <a:sysClr val="window" lastClr="FFFFFF"/>
                </a:solidFill>
                <a:latin typeface="Arial" panose="020B0604020202020204" pitchFamily="34" charset="0"/>
                <a:ea typeface="微软雅黑" panose="020B0503020204020204" pitchFamily="34" charset="-122"/>
                <a:sym typeface="+mn-ea"/>
              </a:rPr>
              <a:t>“又多又挤”</a:t>
            </a:r>
            <a:endParaRPr lang="zh-CN" altLang="en-US" sz="2400" b="1" spc="300" dirty="0">
              <a:solidFill>
                <a:sysClr val="window" lastClr="FFFFFF"/>
              </a:solidFill>
              <a:latin typeface="Arial" panose="020B0604020202020204" pitchFamily="34" charset="0"/>
              <a:ea typeface="微软雅黑" panose="020B0503020204020204" pitchFamily="34" charset="-122"/>
            </a:endParaRPr>
          </a:p>
        </p:txBody>
      </p:sp>
      <p:sp>
        <p:nvSpPr>
          <p:cNvPr id="31" name="TextBox 53"/>
          <p:cNvSpPr txBox="1">
            <a:spLocks noChangeArrowheads="1"/>
          </p:cNvSpPr>
          <p:nvPr>
            <p:custDataLst>
              <p:tags r:id="rId10"/>
            </p:custDataLst>
          </p:nvPr>
        </p:nvSpPr>
        <p:spPr bwMode="auto">
          <a:xfrm>
            <a:off x="2828034" y="2632832"/>
            <a:ext cx="5001765" cy="561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ormAutofit/>
          </a:bodyPr>
          <a:lstStyle>
            <a:lvl1pPr eaLnBrk="0" hangingPunct="0">
              <a:defRPr>
                <a:solidFill>
                  <a:srgbClr val="000000"/>
                </a:solidFill>
                <a:latin typeface="Calibri" panose="020F0502020204030204" charset="0"/>
                <a:ea typeface="宋体" panose="02010600030101010101" pitchFamily="2" charset="-122"/>
              </a:defRPr>
            </a:lvl1pPr>
            <a:lvl2pPr marL="742950" indent="-285750" eaLnBrk="0" hangingPunct="0">
              <a:defRPr>
                <a:solidFill>
                  <a:srgbClr val="000000"/>
                </a:solidFill>
                <a:latin typeface="Calibri" panose="020F0502020204030204" charset="0"/>
                <a:ea typeface="宋体" panose="02010600030101010101" pitchFamily="2" charset="-122"/>
              </a:defRPr>
            </a:lvl2pPr>
            <a:lvl3pPr marL="1143000" indent="-228600" eaLnBrk="0" hangingPunct="0">
              <a:defRPr>
                <a:solidFill>
                  <a:srgbClr val="000000"/>
                </a:solidFill>
                <a:latin typeface="Calibri" panose="020F0502020204030204" charset="0"/>
                <a:ea typeface="宋体" panose="02010600030101010101" pitchFamily="2" charset="-122"/>
              </a:defRPr>
            </a:lvl3pPr>
            <a:lvl4pPr marL="1600200" indent="-228600" eaLnBrk="0" hangingPunct="0">
              <a:defRPr>
                <a:solidFill>
                  <a:srgbClr val="000000"/>
                </a:solidFill>
                <a:latin typeface="Calibri" panose="020F0502020204030204" charset="0"/>
                <a:ea typeface="宋体" panose="02010600030101010101" pitchFamily="2" charset="-122"/>
              </a:defRPr>
            </a:lvl4pPr>
            <a:lvl5pPr marL="2057400" indent="-228600" eaLnBrk="0" hangingPunct="0">
              <a:defRPr>
                <a:solidFill>
                  <a:srgbClr val="000000"/>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9pPr>
          </a:lstStyle>
          <a:p>
            <a:pPr eaLnBrk="1" hangingPunct="1">
              <a:lnSpc>
                <a:spcPct val="120000"/>
              </a:lnSpc>
            </a:pPr>
            <a:r>
              <a:rPr lang="zh-CN" altLang="en-US" sz="1400" spc="150">
                <a:solidFill>
                  <a:sysClr val="window" lastClr="FFFFFF"/>
                </a:solidFill>
                <a:latin typeface="Arial" panose="020B0604020202020204" pitchFamily="34" charset="0"/>
                <a:ea typeface="微软雅黑" panose="020B0503020204020204" pitchFamily="34" charset="-122"/>
              </a:rPr>
              <a:t>按区域内自行车</a:t>
            </a:r>
            <a:r>
              <a:rPr lang="zh-CN" altLang="en-US" sz="1400" b="1" spc="150">
                <a:solidFill>
                  <a:sysClr val="window" lastClr="FFFFFF"/>
                </a:solidFill>
                <a:latin typeface="Arial" panose="020B0604020202020204" pitchFamily="34" charset="0"/>
                <a:ea typeface="微软雅黑" panose="020B0503020204020204" pitchFamily="34" charset="-122"/>
              </a:rPr>
              <a:t>“留存数量”</a:t>
            </a:r>
            <a:r>
              <a:rPr lang="zh-CN" altLang="en-US" sz="1400" spc="150">
                <a:solidFill>
                  <a:sysClr val="window" lastClr="FFFFFF"/>
                </a:solidFill>
                <a:latin typeface="Arial" panose="020B0604020202020204" pitchFamily="34" charset="0"/>
                <a:ea typeface="微软雅黑" panose="020B0503020204020204" pitchFamily="34" charset="-122"/>
              </a:rPr>
              <a:t>进行排序</a:t>
            </a:r>
          </a:p>
        </p:txBody>
      </p:sp>
      <p:sp>
        <p:nvSpPr>
          <p:cNvPr id="32" name="TextBox 56"/>
          <p:cNvSpPr txBox="1">
            <a:spLocks noChangeArrowheads="1"/>
          </p:cNvSpPr>
          <p:nvPr>
            <p:custDataLst>
              <p:tags r:id="rId11"/>
            </p:custDataLst>
          </p:nvPr>
        </p:nvSpPr>
        <p:spPr bwMode="auto">
          <a:xfrm>
            <a:off x="2828034" y="3445063"/>
            <a:ext cx="5001765" cy="561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ormAutofit/>
          </a:bodyPr>
          <a:lstStyle>
            <a:lvl1pPr eaLnBrk="0" hangingPunct="0">
              <a:defRPr>
                <a:solidFill>
                  <a:srgbClr val="000000"/>
                </a:solidFill>
                <a:latin typeface="Calibri" panose="020F0502020204030204" charset="0"/>
                <a:ea typeface="宋体" panose="02010600030101010101" pitchFamily="2" charset="-122"/>
              </a:defRPr>
            </a:lvl1pPr>
            <a:lvl2pPr marL="742950" indent="-285750" eaLnBrk="0" hangingPunct="0">
              <a:defRPr>
                <a:solidFill>
                  <a:srgbClr val="000000"/>
                </a:solidFill>
                <a:latin typeface="Calibri" panose="020F0502020204030204" charset="0"/>
                <a:ea typeface="宋体" panose="02010600030101010101" pitchFamily="2" charset="-122"/>
              </a:defRPr>
            </a:lvl2pPr>
            <a:lvl3pPr marL="1143000" indent="-228600" eaLnBrk="0" hangingPunct="0">
              <a:defRPr>
                <a:solidFill>
                  <a:srgbClr val="000000"/>
                </a:solidFill>
                <a:latin typeface="Calibri" panose="020F0502020204030204" charset="0"/>
                <a:ea typeface="宋体" panose="02010600030101010101" pitchFamily="2" charset="-122"/>
              </a:defRPr>
            </a:lvl3pPr>
            <a:lvl4pPr marL="1600200" indent="-228600" eaLnBrk="0" hangingPunct="0">
              <a:defRPr>
                <a:solidFill>
                  <a:srgbClr val="000000"/>
                </a:solidFill>
                <a:latin typeface="Calibri" panose="020F0502020204030204" charset="0"/>
                <a:ea typeface="宋体" panose="02010600030101010101" pitchFamily="2" charset="-122"/>
              </a:defRPr>
            </a:lvl4pPr>
            <a:lvl5pPr marL="2057400" indent="-228600" eaLnBrk="0" hangingPunct="0">
              <a:defRPr>
                <a:solidFill>
                  <a:srgbClr val="000000"/>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9pPr>
          </a:lstStyle>
          <a:p>
            <a:pPr eaLnBrk="1" hangingPunct="1">
              <a:lnSpc>
                <a:spcPct val="120000"/>
              </a:lnSpc>
            </a:pPr>
            <a:r>
              <a:rPr lang="zh-CN" altLang="en-US" sz="1400" spc="150">
                <a:solidFill>
                  <a:sysClr val="window" lastClr="FFFFFF"/>
                </a:solidFill>
                <a:latin typeface="Arial" panose="020B0604020202020204" pitchFamily="34" charset="0"/>
                <a:ea typeface="微软雅黑" panose="020B0503020204020204" pitchFamily="34" charset="-122"/>
              </a:rPr>
              <a:t>按区域内自行车</a:t>
            </a:r>
            <a:r>
              <a:rPr lang="zh-CN" altLang="en-US" sz="1400" b="1" spc="150">
                <a:solidFill>
                  <a:sysClr val="window" lastClr="FFFFFF"/>
                </a:solidFill>
                <a:latin typeface="Arial" panose="020B0604020202020204" pitchFamily="34" charset="0"/>
                <a:ea typeface="微软雅黑" panose="020B0503020204020204" pitchFamily="34" charset="-122"/>
              </a:rPr>
              <a:t>“留存密度”</a:t>
            </a:r>
            <a:r>
              <a:rPr lang="zh-CN" altLang="en-US" sz="1400" spc="150">
                <a:solidFill>
                  <a:sysClr val="window" lastClr="FFFFFF"/>
                </a:solidFill>
                <a:latin typeface="Arial" panose="020B0604020202020204" pitchFamily="34" charset="0"/>
                <a:ea typeface="微软雅黑" panose="020B0503020204020204" pitchFamily="34" charset="-122"/>
              </a:rPr>
              <a:t>进行排序</a:t>
            </a:r>
          </a:p>
        </p:txBody>
      </p:sp>
      <p:sp>
        <p:nvSpPr>
          <p:cNvPr id="33" name="TextBox 57"/>
          <p:cNvSpPr txBox="1">
            <a:spLocks noChangeArrowheads="1"/>
          </p:cNvSpPr>
          <p:nvPr>
            <p:custDataLst>
              <p:tags r:id="rId12"/>
            </p:custDataLst>
          </p:nvPr>
        </p:nvSpPr>
        <p:spPr bwMode="auto">
          <a:xfrm>
            <a:off x="2828288" y="4257096"/>
            <a:ext cx="5345177" cy="56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ormAutofit/>
          </a:bodyPr>
          <a:lstStyle>
            <a:lvl1pPr eaLnBrk="0" hangingPunct="0">
              <a:defRPr>
                <a:solidFill>
                  <a:srgbClr val="000000"/>
                </a:solidFill>
                <a:latin typeface="Calibri" panose="020F0502020204030204" charset="0"/>
                <a:ea typeface="宋体" panose="02010600030101010101" pitchFamily="2" charset="-122"/>
              </a:defRPr>
            </a:lvl1pPr>
            <a:lvl2pPr marL="742950" indent="-285750" eaLnBrk="0" hangingPunct="0">
              <a:defRPr>
                <a:solidFill>
                  <a:srgbClr val="000000"/>
                </a:solidFill>
                <a:latin typeface="Calibri" panose="020F0502020204030204" charset="0"/>
                <a:ea typeface="宋体" panose="02010600030101010101" pitchFamily="2" charset="-122"/>
              </a:defRPr>
            </a:lvl2pPr>
            <a:lvl3pPr marL="1143000" indent="-228600" eaLnBrk="0" hangingPunct="0">
              <a:defRPr>
                <a:solidFill>
                  <a:srgbClr val="000000"/>
                </a:solidFill>
                <a:latin typeface="Calibri" panose="020F0502020204030204" charset="0"/>
                <a:ea typeface="宋体" panose="02010600030101010101" pitchFamily="2" charset="-122"/>
              </a:defRPr>
            </a:lvl3pPr>
            <a:lvl4pPr marL="1600200" indent="-228600" eaLnBrk="0" hangingPunct="0">
              <a:defRPr>
                <a:solidFill>
                  <a:srgbClr val="000000"/>
                </a:solidFill>
                <a:latin typeface="Calibri" panose="020F0502020204030204" charset="0"/>
                <a:ea typeface="宋体" panose="02010600030101010101" pitchFamily="2" charset="-122"/>
              </a:defRPr>
            </a:lvl4pPr>
            <a:lvl5pPr marL="2057400" indent="-228600" eaLnBrk="0" hangingPunct="0">
              <a:defRPr>
                <a:solidFill>
                  <a:srgbClr val="000000"/>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9pPr>
          </a:lstStyle>
          <a:p>
            <a:pPr eaLnBrk="1" hangingPunct="1">
              <a:lnSpc>
                <a:spcPct val="120000"/>
              </a:lnSpc>
            </a:pPr>
            <a:r>
              <a:rPr lang="zh-CN" altLang="en-US" sz="1400" spc="150">
                <a:solidFill>
                  <a:sysClr val="window" lastClr="FFFFFF"/>
                </a:solidFill>
                <a:latin typeface="Arial" panose="020B0604020202020204" pitchFamily="34" charset="0"/>
                <a:ea typeface="微软雅黑" panose="020B0503020204020204" pitchFamily="34" charset="-122"/>
              </a:rPr>
              <a:t>按区域内自行车</a:t>
            </a:r>
            <a:r>
              <a:rPr lang="zh-CN" altLang="en-US" sz="1400" b="1" spc="150">
                <a:solidFill>
                  <a:sysClr val="window" lastClr="FFFFFF"/>
                </a:solidFill>
                <a:latin typeface="Arial" panose="020B0604020202020204" pitchFamily="34" charset="0"/>
                <a:ea typeface="微软雅黑" panose="020B0503020204020204" pitchFamily="34" charset="-122"/>
              </a:rPr>
              <a:t>留存数量与留存密度的综合指标</a:t>
            </a:r>
            <a:r>
              <a:rPr lang="zh-CN" altLang="en-US" sz="1400" spc="150">
                <a:solidFill>
                  <a:sysClr val="window" lastClr="FFFFFF"/>
                </a:solidFill>
                <a:latin typeface="Arial" panose="020B0604020202020204" pitchFamily="34" charset="0"/>
                <a:ea typeface="微软雅黑" panose="020B0503020204020204" pitchFamily="34" charset="-122"/>
              </a:rPr>
              <a:t>进行排序</a:t>
            </a:r>
          </a:p>
        </p:txBody>
      </p:sp>
      <p:sp>
        <p:nvSpPr>
          <p:cNvPr id="34" name="矩形 71"/>
          <p:cNvSpPr>
            <a:spLocks noChangeArrowheads="1"/>
          </p:cNvSpPr>
          <p:nvPr>
            <p:custDataLst>
              <p:tags r:id="rId13"/>
            </p:custDataLst>
          </p:nvPr>
        </p:nvSpPr>
        <p:spPr bwMode="auto">
          <a:xfrm>
            <a:off x="8046451" y="1962421"/>
            <a:ext cx="2621246" cy="861266"/>
          </a:xfrm>
          <a:prstGeom prst="rect">
            <a:avLst/>
          </a:prstGeom>
          <a:solidFill>
            <a:srgbClr val="1F74AD"/>
          </a:solidFill>
          <a:ln>
            <a:noFill/>
          </a:ln>
        </p:spPr>
        <p:txBody>
          <a:bodyPr anchor="ctr"/>
          <a:lstStyle>
            <a:lvl1pPr eaLnBrk="0" hangingPunct="0">
              <a:defRPr>
                <a:solidFill>
                  <a:srgbClr val="000000"/>
                </a:solidFill>
                <a:latin typeface="Calibri" panose="020F0502020204030204" charset="0"/>
                <a:ea typeface="宋体" panose="02010600030101010101" pitchFamily="2" charset="-122"/>
              </a:defRPr>
            </a:lvl1pPr>
            <a:lvl2pPr marL="742950" indent="-285750" eaLnBrk="0" hangingPunct="0">
              <a:defRPr>
                <a:solidFill>
                  <a:srgbClr val="000000"/>
                </a:solidFill>
                <a:latin typeface="Calibri" panose="020F0502020204030204" charset="0"/>
                <a:ea typeface="宋体" panose="02010600030101010101" pitchFamily="2" charset="-122"/>
              </a:defRPr>
            </a:lvl2pPr>
            <a:lvl3pPr marL="1143000" indent="-228600" eaLnBrk="0" hangingPunct="0">
              <a:defRPr>
                <a:solidFill>
                  <a:srgbClr val="000000"/>
                </a:solidFill>
                <a:latin typeface="Calibri" panose="020F0502020204030204" charset="0"/>
                <a:ea typeface="宋体" panose="02010600030101010101" pitchFamily="2" charset="-122"/>
              </a:defRPr>
            </a:lvl3pPr>
            <a:lvl4pPr marL="1600200" indent="-228600" eaLnBrk="0" hangingPunct="0">
              <a:defRPr>
                <a:solidFill>
                  <a:srgbClr val="000000"/>
                </a:solidFill>
                <a:latin typeface="Calibri" panose="020F0502020204030204" charset="0"/>
                <a:ea typeface="宋体" panose="02010600030101010101" pitchFamily="2" charset="-122"/>
              </a:defRPr>
            </a:lvl4pPr>
            <a:lvl5pPr marL="2057400" indent="-228600" eaLnBrk="0" hangingPunct="0">
              <a:defRPr>
                <a:solidFill>
                  <a:srgbClr val="000000"/>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9pPr>
          </a:lstStyle>
          <a:p>
            <a:pPr algn="ctr" eaLnBrk="1" hangingPunct="1"/>
            <a:endParaRPr lang="zh-CN" altLang="en-US">
              <a:solidFill>
                <a:srgbClr val="FFFFFF"/>
              </a:solidFill>
              <a:latin typeface="Arial" panose="020B0604020202020204" pitchFamily="34" charset="0"/>
              <a:ea typeface="微软雅黑" panose="020B0503020204020204" pitchFamily="34" charset="-122"/>
            </a:endParaRPr>
          </a:p>
        </p:txBody>
      </p:sp>
      <p:sp>
        <p:nvSpPr>
          <p:cNvPr id="35" name="矩形 72"/>
          <p:cNvSpPr>
            <a:spLocks noChangeArrowheads="1"/>
          </p:cNvSpPr>
          <p:nvPr>
            <p:custDataLst>
              <p:tags r:id="rId14"/>
            </p:custDataLst>
          </p:nvPr>
        </p:nvSpPr>
        <p:spPr bwMode="auto">
          <a:xfrm>
            <a:off x="8046451" y="2773758"/>
            <a:ext cx="2621246" cy="861267"/>
          </a:xfrm>
          <a:prstGeom prst="rect">
            <a:avLst/>
          </a:prstGeom>
          <a:solidFill>
            <a:srgbClr val="1AA3AA"/>
          </a:solidFill>
          <a:ln>
            <a:noFill/>
          </a:ln>
        </p:spPr>
        <p:txBody>
          <a:bodyPr anchor="ctr"/>
          <a:lstStyle>
            <a:lvl1pPr eaLnBrk="0" hangingPunct="0">
              <a:defRPr>
                <a:solidFill>
                  <a:srgbClr val="000000"/>
                </a:solidFill>
                <a:latin typeface="Calibri" panose="020F0502020204030204" charset="0"/>
                <a:ea typeface="宋体" panose="02010600030101010101" pitchFamily="2" charset="-122"/>
              </a:defRPr>
            </a:lvl1pPr>
            <a:lvl2pPr marL="742950" indent="-285750" eaLnBrk="0" hangingPunct="0">
              <a:defRPr>
                <a:solidFill>
                  <a:srgbClr val="000000"/>
                </a:solidFill>
                <a:latin typeface="Calibri" panose="020F0502020204030204" charset="0"/>
                <a:ea typeface="宋体" panose="02010600030101010101" pitchFamily="2" charset="-122"/>
              </a:defRPr>
            </a:lvl2pPr>
            <a:lvl3pPr marL="1143000" indent="-228600" eaLnBrk="0" hangingPunct="0">
              <a:defRPr>
                <a:solidFill>
                  <a:srgbClr val="000000"/>
                </a:solidFill>
                <a:latin typeface="Calibri" panose="020F0502020204030204" charset="0"/>
                <a:ea typeface="宋体" panose="02010600030101010101" pitchFamily="2" charset="-122"/>
              </a:defRPr>
            </a:lvl3pPr>
            <a:lvl4pPr marL="1600200" indent="-228600" eaLnBrk="0" hangingPunct="0">
              <a:defRPr>
                <a:solidFill>
                  <a:srgbClr val="000000"/>
                </a:solidFill>
                <a:latin typeface="Calibri" panose="020F0502020204030204" charset="0"/>
                <a:ea typeface="宋体" panose="02010600030101010101" pitchFamily="2" charset="-122"/>
              </a:defRPr>
            </a:lvl4pPr>
            <a:lvl5pPr marL="2057400" indent="-228600" eaLnBrk="0" hangingPunct="0">
              <a:defRPr>
                <a:solidFill>
                  <a:srgbClr val="000000"/>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9pPr>
          </a:lstStyle>
          <a:p>
            <a:pPr algn="ctr" eaLnBrk="1" hangingPunct="1"/>
            <a:endParaRPr lang="zh-CN" altLang="en-US">
              <a:solidFill>
                <a:srgbClr val="FFFFFF"/>
              </a:solidFill>
              <a:latin typeface="Arial" panose="020B0604020202020204" pitchFamily="34" charset="0"/>
              <a:ea typeface="微软雅黑" panose="020B0503020204020204" pitchFamily="34" charset="-122"/>
            </a:endParaRPr>
          </a:p>
        </p:txBody>
      </p:sp>
      <p:sp>
        <p:nvSpPr>
          <p:cNvPr id="36" name="矩形 73"/>
          <p:cNvSpPr>
            <a:spLocks noChangeArrowheads="1"/>
          </p:cNvSpPr>
          <p:nvPr>
            <p:custDataLst>
              <p:tags r:id="rId15"/>
            </p:custDataLst>
          </p:nvPr>
        </p:nvSpPr>
        <p:spPr bwMode="auto">
          <a:xfrm>
            <a:off x="8046451" y="3586880"/>
            <a:ext cx="2621246" cy="861267"/>
          </a:xfrm>
          <a:prstGeom prst="rect">
            <a:avLst/>
          </a:prstGeom>
          <a:solidFill>
            <a:srgbClr val="3498DB"/>
          </a:solidFill>
          <a:ln>
            <a:noFill/>
          </a:ln>
        </p:spPr>
        <p:txBody>
          <a:bodyPr anchor="ctr"/>
          <a:lstStyle>
            <a:lvl1pPr eaLnBrk="0" hangingPunct="0">
              <a:defRPr>
                <a:solidFill>
                  <a:srgbClr val="000000"/>
                </a:solidFill>
                <a:latin typeface="Calibri" panose="020F0502020204030204" charset="0"/>
                <a:ea typeface="宋体" panose="02010600030101010101" pitchFamily="2" charset="-122"/>
              </a:defRPr>
            </a:lvl1pPr>
            <a:lvl2pPr marL="742950" indent="-285750" eaLnBrk="0" hangingPunct="0">
              <a:defRPr>
                <a:solidFill>
                  <a:srgbClr val="000000"/>
                </a:solidFill>
                <a:latin typeface="Calibri" panose="020F0502020204030204" charset="0"/>
                <a:ea typeface="宋体" panose="02010600030101010101" pitchFamily="2" charset="-122"/>
              </a:defRPr>
            </a:lvl2pPr>
            <a:lvl3pPr marL="1143000" indent="-228600" eaLnBrk="0" hangingPunct="0">
              <a:defRPr>
                <a:solidFill>
                  <a:srgbClr val="000000"/>
                </a:solidFill>
                <a:latin typeface="Calibri" panose="020F0502020204030204" charset="0"/>
                <a:ea typeface="宋体" panose="02010600030101010101" pitchFamily="2" charset="-122"/>
              </a:defRPr>
            </a:lvl3pPr>
            <a:lvl4pPr marL="1600200" indent="-228600" eaLnBrk="0" hangingPunct="0">
              <a:defRPr>
                <a:solidFill>
                  <a:srgbClr val="000000"/>
                </a:solidFill>
                <a:latin typeface="Calibri" panose="020F0502020204030204" charset="0"/>
                <a:ea typeface="宋体" panose="02010600030101010101" pitchFamily="2" charset="-122"/>
              </a:defRPr>
            </a:lvl4pPr>
            <a:lvl5pPr marL="2057400" indent="-228600" eaLnBrk="0" hangingPunct="0">
              <a:defRPr>
                <a:solidFill>
                  <a:srgbClr val="000000"/>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9pPr>
          </a:lstStyle>
          <a:p>
            <a:pPr algn="ctr" eaLnBrk="1" hangingPunct="1"/>
            <a:endParaRPr lang="zh-CN" altLang="en-US">
              <a:solidFill>
                <a:srgbClr val="FFFFFF"/>
              </a:solidFill>
              <a:latin typeface="Arial" panose="020B0604020202020204" pitchFamily="34" charset="0"/>
              <a:ea typeface="微软雅黑" panose="020B0503020204020204" pitchFamily="34" charset="-122"/>
            </a:endParaRPr>
          </a:p>
        </p:txBody>
      </p:sp>
      <p:sp>
        <p:nvSpPr>
          <p:cNvPr id="42" name="直角三角形 84"/>
          <p:cNvSpPr>
            <a:spLocks noChangeArrowheads="1"/>
          </p:cNvSpPr>
          <p:nvPr>
            <p:custDataLst>
              <p:tags r:id="rId16"/>
            </p:custDataLst>
          </p:nvPr>
        </p:nvSpPr>
        <p:spPr bwMode="auto">
          <a:xfrm rot="16200000" flipH="1">
            <a:off x="8062499" y="4448147"/>
            <a:ext cx="520683" cy="520683"/>
          </a:xfrm>
          <a:prstGeom prst="rtTriangle">
            <a:avLst/>
          </a:prstGeom>
          <a:solidFill>
            <a:srgbClr val="3498DB">
              <a:lumMod val="50000"/>
            </a:srgbClr>
          </a:solidFill>
          <a:ln>
            <a:noFill/>
          </a:ln>
        </p:spPr>
        <p:txBody>
          <a:bodyPr anchor="ctr"/>
          <a:lstStyle>
            <a:lvl1pPr eaLnBrk="0" hangingPunct="0">
              <a:defRPr>
                <a:solidFill>
                  <a:srgbClr val="000000"/>
                </a:solidFill>
                <a:latin typeface="Calibri" panose="020F0502020204030204" charset="0"/>
                <a:ea typeface="宋体" panose="02010600030101010101" pitchFamily="2" charset="-122"/>
              </a:defRPr>
            </a:lvl1pPr>
            <a:lvl2pPr marL="742950" indent="-285750" eaLnBrk="0" hangingPunct="0">
              <a:defRPr>
                <a:solidFill>
                  <a:srgbClr val="000000"/>
                </a:solidFill>
                <a:latin typeface="Calibri" panose="020F0502020204030204" charset="0"/>
                <a:ea typeface="宋体" panose="02010600030101010101" pitchFamily="2" charset="-122"/>
              </a:defRPr>
            </a:lvl2pPr>
            <a:lvl3pPr marL="1143000" indent="-228600" eaLnBrk="0" hangingPunct="0">
              <a:defRPr>
                <a:solidFill>
                  <a:srgbClr val="000000"/>
                </a:solidFill>
                <a:latin typeface="Calibri" panose="020F0502020204030204" charset="0"/>
                <a:ea typeface="宋体" panose="02010600030101010101" pitchFamily="2" charset="-122"/>
              </a:defRPr>
            </a:lvl3pPr>
            <a:lvl4pPr marL="1600200" indent="-228600" eaLnBrk="0" hangingPunct="0">
              <a:defRPr>
                <a:solidFill>
                  <a:srgbClr val="000000"/>
                </a:solidFill>
                <a:latin typeface="Calibri" panose="020F0502020204030204" charset="0"/>
                <a:ea typeface="宋体" panose="02010600030101010101" pitchFamily="2" charset="-122"/>
              </a:defRPr>
            </a:lvl4pPr>
            <a:lvl5pPr marL="2057400" indent="-228600" eaLnBrk="0" hangingPunct="0">
              <a:defRPr>
                <a:solidFill>
                  <a:srgbClr val="000000"/>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9pPr>
          </a:lstStyle>
          <a:p>
            <a:pPr algn="ctr" eaLnBrk="1" hangingPunct="1"/>
            <a:endParaRPr lang="zh-CN" altLang="en-US">
              <a:solidFill>
                <a:srgbClr val="FFFFFF"/>
              </a:solidFill>
              <a:latin typeface="Arial" panose="020B0604020202020204" pitchFamily="34" charset="0"/>
              <a:ea typeface="微软雅黑" panose="020B0503020204020204" pitchFamily="34" charset="-122"/>
            </a:endParaRPr>
          </a:p>
        </p:txBody>
      </p:sp>
      <p:sp>
        <p:nvSpPr>
          <p:cNvPr id="44" name="Freeform 22"/>
          <p:cNvSpPr/>
          <p:nvPr>
            <p:custDataLst>
              <p:tags r:id="rId17"/>
            </p:custDataLst>
          </p:nvPr>
        </p:nvSpPr>
        <p:spPr bwMode="auto">
          <a:xfrm>
            <a:off x="8582979" y="2236826"/>
            <a:ext cx="294948" cy="293661"/>
          </a:xfrm>
          <a:custGeom>
            <a:avLst/>
            <a:gdLst>
              <a:gd name="T0" fmla="*/ 75 w 78"/>
              <a:gd name="T1" fmla="*/ 27 h 77"/>
              <a:gd name="T2" fmla="*/ 53 w 78"/>
              <a:gd name="T3" fmla="*/ 27 h 77"/>
              <a:gd name="T4" fmla="*/ 42 w 78"/>
              <a:gd name="T5" fmla="*/ 2 h 77"/>
              <a:gd name="T6" fmla="*/ 36 w 78"/>
              <a:gd name="T7" fmla="*/ 2 h 77"/>
              <a:gd name="T8" fmla="*/ 25 w 78"/>
              <a:gd name="T9" fmla="*/ 27 h 77"/>
              <a:gd name="T10" fmla="*/ 3 w 78"/>
              <a:gd name="T11" fmla="*/ 27 h 77"/>
              <a:gd name="T12" fmla="*/ 0 w 78"/>
              <a:gd name="T13" fmla="*/ 29 h 77"/>
              <a:gd name="T14" fmla="*/ 1 w 78"/>
              <a:gd name="T15" fmla="*/ 32 h 77"/>
              <a:gd name="T16" fmla="*/ 17 w 78"/>
              <a:gd name="T17" fmla="*/ 47 h 77"/>
              <a:gd name="T18" fmla="*/ 10 w 78"/>
              <a:gd name="T19" fmla="*/ 73 h 77"/>
              <a:gd name="T20" fmla="*/ 11 w 78"/>
              <a:gd name="T21" fmla="*/ 76 h 77"/>
              <a:gd name="T22" fmla="*/ 15 w 78"/>
              <a:gd name="T23" fmla="*/ 77 h 77"/>
              <a:gd name="T24" fmla="*/ 39 w 78"/>
              <a:gd name="T25" fmla="*/ 63 h 77"/>
              <a:gd name="T26" fmla="*/ 64 w 78"/>
              <a:gd name="T27" fmla="*/ 77 h 77"/>
              <a:gd name="T28" fmla="*/ 65 w 78"/>
              <a:gd name="T29" fmla="*/ 77 h 77"/>
              <a:gd name="T30" fmla="*/ 67 w 78"/>
              <a:gd name="T31" fmla="*/ 76 h 77"/>
              <a:gd name="T32" fmla="*/ 68 w 78"/>
              <a:gd name="T33" fmla="*/ 73 h 77"/>
              <a:gd name="T34" fmla="*/ 61 w 78"/>
              <a:gd name="T35" fmla="*/ 47 h 77"/>
              <a:gd name="T36" fmla="*/ 77 w 78"/>
              <a:gd name="T37" fmla="*/ 32 h 77"/>
              <a:gd name="T38" fmla="*/ 78 w 78"/>
              <a:gd name="T39" fmla="*/ 29 h 77"/>
              <a:gd name="T40" fmla="*/ 75 w 78"/>
              <a:gd name="T41"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 h="77">
                <a:moveTo>
                  <a:pt x="75" y="27"/>
                </a:moveTo>
                <a:cubicBezTo>
                  <a:pt x="53" y="27"/>
                  <a:pt x="53" y="27"/>
                  <a:pt x="53" y="27"/>
                </a:cubicBezTo>
                <a:cubicBezTo>
                  <a:pt x="42" y="2"/>
                  <a:pt x="42" y="2"/>
                  <a:pt x="42" y="2"/>
                </a:cubicBezTo>
                <a:cubicBezTo>
                  <a:pt x="41" y="0"/>
                  <a:pt x="37" y="0"/>
                  <a:pt x="36" y="2"/>
                </a:cubicBezTo>
                <a:cubicBezTo>
                  <a:pt x="25" y="27"/>
                  <a:pt x="25" y="27"/>
                  <a:pt x="25" y="27"/>
                </a:cubicBezTo>
                <a:cubicBezTo>
                  <a:pt x="3" y="27"/>
                  <a:pt x="3" y="27"/>
                  <a:pt x="3" y="27"/>
                </a:cubicBezTo>
                <a:cubicBezTo>
                  <a:pt x="2" y="27"/>
                  <a:pt x="1" y="27"/>
                  <a:pt x="0" y="29"/>
                </a:cubicBezTo>
                <a:cubicBezTo>
                  <a:pt x="0" y="30"/>
                  <a:pt x="0" y="31"/>
                  <a:pt x="1" y="32"/>
                </a:cubicBezTo>
                <a:cubicBezTo>
                  <a:pt x="17" y="47"/>
                  <a:pt x="17" y="47"/>
                  <a:pt x="17" y="47"/>
                </a:cubicBezTo>
                <a:cubicBezTo>
                  <a:pt x="10" y="73"/>
                  <a:pt x="10" y="73"/>
                  <a:pt x="10" y="73"/>
                </a:cubicBezTo>
                <a:cubicBezTo>
                  <a:pt x="10" y="74"/>
                  <a:pt x="10" y="76"/>
                  <a:pt x="11" y="76"/>
                </a:cubicBezTo>
                <a:cubicBezTo>
                  <a:pt x="12" y="77"/>
                  <a:pt x="14" y="77"/>
                  <a:pt x="15" y="77"/>
                </a:cubicBezTo>
                <a:cubicBezTo>
                  <a:pt x="39" y="63"/>
                  <a:pt x="39" y="63"/>
                  <a:pt x="39" y="63"/>
                </a:cubicBezTo>
                <a:cubicBezTo>
                  <a:pt x="64" y="77"/>
                  <a:pt x="64" y="77"/>
                  <a:pt x="64" y="77"/>
                </a:cubicBezTo>
                <a:cubicBezTo>
                  <a:pt x="64" y="77"/>
                  <a:pt x="65" y="77"/>
                  <a:pt x="65" y="77"/>
                </a:cubicBezTo>
                <a:cubicBezTo>
                  <a:pt x="66" y="77"/>
                  <a:pt x="66" y="77"/>
                  <a:pt x="67" y="76"/>
                </a:cubicBezTo>
                <a:cubicBezTo>
                  <a:pt x="68" y="76"/>
                  <a:pt x="68" y="74"/>
                  <a:pt x="68" y="73"/>
                </a:cubicBezTo>
                <a:cubicBezTo>
                  <a:pt x="61" y="47"/>
                  <a:pt x="61" y="47"/>
                  <a:pt x="61" y="47"/>
                </a:cubicBezTo>
                <a:cubicBezTo>
                  <a:pt x="77" y="32"/>
                  <a:pt x="77" y="32"/>
                  <a:pt x="77" y="32"/>
                </a:cubicBezTo>
                <a:cubicBezTo>
                  <a:pt x="78" y="31"/>
                  <a:pt x="78" y="30"/>
                  <a:pt x="78" y="29"/>
                </a:cubicBezTo>
                <a:cubicBezTo>
                  <a:pt x="78" y="27"/>
                  <a:pt x="76" y="27"/>
                  <a:pt x="75" y="27"/>
                </a:cubicBezTo>
                <a:close/>
              </a:path>
            </a:pathLst>
          </a:custGeom>
          <a:solidFill>
            <a:sysClr val="window" lastClr="FFFFFF"/>
          </a:solidFill>
          <a:ln>
            <a:noFill/>
          </a:ln>
        </p:spPr>
        <p:txBody>
          <a:bodyPr/>
          <a:lstStyle/>
          <a:p>
            <a:endParaRPr lang="zh-CN" altLang="en-US"/>
          </a:p>
        </p:txBody>
      </p:sp>
      <p:sp>
        <p:nvSpPr>
          <p:cNvPr id="13" name="TextBox 53"/>
          <p:cNvSpPr txBox="1">
            <a:spLocks noChangeArrowheads="1"/>
          </p:cNvSpPr>
          <p:nvPr>
            <p:custDataLst>
              <p:tags r:id="rId18"/>
            </p:custDataLst>
          </p:nvPr>
        </p:nvSpPr>
        <p:spPr bwMode="auto">
          <a:xfrm>
            <a:off x="9183353" y="2914337"/>
            <a:ext cx="1255231" cy="580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ormAutofit/>
          </a:bodyPr>
          <a:lstStyle>
            <a:lvl1pPr eaLnBrk="0" hangingPunct="0">
              <a:defRPr>
                <a:solidFill>
                  <a:srgbClr val="000000"/>
                </a:solidFill>
                <a:latin typeface="Calibri" panose="020F0502020204030204" charset="0"/>
                <a:ea typeface="宋体" panose="02010600030101010101" pitchFamily="2" charset="-122"/>
              </a:defRPr>
            </a:lvl1pPr>
            <a:lvl2pPr marL="742950" indent="-285750" eaLnBrk="0" hangingPunct="0">
              <a:defRPr>
                <a:solidFill>
                  <a:srgbClr val="000000"/>
                </a:solidFill>
                <a:latin typeface="Calibri" panose="020F0502020204030204" charset="0"/>
                <a:ea typeface="宋体" panose="02010600030101010101" pitchFamily="2" charset="-122"/>
              </a:defRPr>
            </a:lvl2pPr>
            <a:lvl3pPr marL="1143000" indent="-228600" eaLnBrk="0" hangingPunct="0">
              <a:defRPr>
                <a:solidFill>
                  <a:srgbClr val="000000"/>
                </a:solidFill>
                <a:latin typeface="Calibri" panose="020F0502020204030204" charset="0"/>
                <a:ea typeface="宋体" panose="02010600030101010101" pitchFamily="2" charset="-122"/>
              </a:defRPr>
            </a:lvl3pPr>
            <a:lvl4pPr marL="1600200" indent="-228600" eaLnBrk="0" hangingPunct="0">
              <a:defRPr>
                <a:solidFill>
                  <a:srgbClr val="000000"/>
                </a:solidFill>
                <a:latin typeface="Calibri" panose="020F0502020204030204" charset="0"/>
                <a:ea typeface="宋体" panose="02010600030101010101" pitchFamily="2" charset="-122"/>
              </a:defRPr>
            </a:lvl4pPr>
            <a:lvl5pPr marL="2057400" indent="-228600" eaLnBrk="0" hangingPunct="0">
              <a:defRPr>
                <a:solidFill>
                  <a:srgbClr val="000000"/>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9pPr>
          </a:lstStyle>
          <a:p>
            <a:pPr eaLnBrk="1" hangingPunct="1">
              <a:lnSpc>
                <a:spcPct val="120000"/>
              </a:lnSpc>
            </a:pPr>
            <a:r>
              <a:rPr lang="en-US" altLang="zh-CN" sz="1400" b="1" spc="150">
                <a:solidFill>
                  <a:sysClr val="window" lastClr="FFFFFF"/>
                </a:solidFill>
                <a:latin typeface="Arial" panose="020B0604020202020204" pitchFamily="34" charset="0"/>
                <a:ea typeface="微软雅黑" panose="020B0503020204020204" pitchFamily="34" charset="-122"/>
              </a:rPr>
              <a:t>16.9893</a:t>
            </a:r>
          </a:p>
        </p:txBody>
      </p:sp>
      <p:sp>
        <p:nvSpPr>
          <p:cNvPr id="14" name="Freeform 22"/>
          <p:cNvSpPr/>
          <p:nvPr>
            <p:custDataLst>
              <p:tags r:id="rId19"/>
            </p:custDataLst>
          </p:nvPr>
        </p:nvSpPr>
        <p:spPr bwMode="auto">
          <a:xfrm>
            <a:off x="8570381" y="3044472"/>
            <a:ext cx="294948" cy="293661"/>
          </a:xfrm>
          <a:custGeom>
            <a:avLst/>
            <a:gdLst>
              <a:gd name="T0" fmla="*/ 75 w 78"/>
              <a:gd name="T1" fmla="*/ 27 h 77"/>
              <a:gd name="T2" fmla="*/ 53 w 78"/>
              <a:gd name="T3" fmla="*/ 27 h 77"/>
              <a:gd name="T4" fmla="*/ 42 w 78"/>
              <a:gd name="T5" fmla="*/ 2 h 77"/>
              <a:gd name="T6" fmla="*/ 36 w 78"/>
              <a:gd name="T7" fmla="*/ 2 h 77"/>
              <a:gd name="T8" fmla="*/ 25 w 78"/>
              <a:gd name="T9" fmla="*/ 27 h 77"/>
              <a:gd name="T10" fmla="*/ 3 w 78"/>
              <a:gd name="T11" fmla="*/ 27 h 77"/>
              <a:gd name="T12" fmla="*/ 0 w 78"/>
              <a:gd name="T13" fmla="*/ 29 h 77"/>
              <a:gd name="T14" fmla="*/ 1 w 78"/>
              <a:gd name="T15" fmla="*/ 32 h 77"/>
              <a:gd name="T16" fmla="*/ 17 w 78"/>
              <a:gd name="T17" fmla="*/ 47 h 77"/>
              <a:gd name="T18" fmla="*/ 10 w 78"/>
              <a:gd name="T19" fmla="*/ 73 h 77"/>
              <a:gd name="T20" fmla="*/ 11 w 78"/>
              <a:gd name="T21" fmla="*/ 76 h 77"/>
              <a:gd name="T22" fmla="*/ 15 w 78"/>
              <a:gd name="T23" fmla="*/ 77 h 77"/>
              <a:gd name="T24" fmla="*/ 39 w 78"/>
              <a:gd name="T25" fmla="*/ 63 h 77"/>
              <a:gd name="T26" fmla="*/ 64 w 78"/>
              <a:gd name="T27" fmla="*/ 77 h 77"/>
              <a:gd name="T28" fmla="*/ 65 w 78"/>
              <a:gd name="T29" fmla="*/ 77 h 77"/>
              <a:gd name="T30" fmla="*/ 67 w 78"/>
              <a:gd name="T31" fmla="*/ 76 h 77"/>
              <a:gd name="T32" fmla="*/ 68 w 78"/>
              <a:gd name="T33" fmla="*/ 73 h 77"/>
              <a:gd name="T34" fmla="*/ 61 w 78"/>
              <a:gd name="T35" fmla="*/ 47 h 77"/>
              <a:gd name="T36" fmla="*/ 77 w 78"/>
              <a:gd name="T37" fmla="*/ 32 h 77"/>
              <a:gd name="T38" fmla="*/ 78 w 78"/>
              <a:gd name="T39" fmla="*/ 29 h 77"/>
              <a:gd name="T40" fmla="*/ 75 w 78"/>
              <a:gd name="T41"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 h="77">
                <a:moveTo>
                  <a:pt x="75" y="27"/>
                </a:moveTo>
                <a:cubicBezTo>
                  <a:pt x="53" y="27"/>
                  <a:pt x="53" y="27"/>
                  <a:pt x="53" y="27"/>
                </a:cubicBezTo>
                <a:cubicBezTo>
                  <a:pt x="42" y="2"/>
                  <a:pt x="42" y="2"/>
                  <a:pt x="42" y="2"/>
                </a:cubicBezTo>
                <a:cubicBezTo>
                  <a:pt x="41" y="0"/>
                  <a:pt x="37" y="0"/>
                  <a:pt x="36" y="2"/>
                </a:cubicBezTo>
                <a:cubicBezTo>
                  <a:pt x="25" y="27"/>
                  <a:pt x="25" y="27"/>
                  <a:pt x="25" y="27"/>
                </a:cubicBezTo>
                <a:cubicBezTo>
                  <a:pt x="3" y="27"/>
                  <a:pt x="3" y="27"/>
                  <a:pt x="3" y="27"/>
                </a:cubicBezTo>
                <a:cubicBezTo>
                  <a:pt x="2" y="27"/>
                  <a:pt x="1" y="27"/>
                  <a:pt x="0" y="29"/>
                </a:cubicBezTo>
                <a:cubicBezTo>
                  <a:pt x="0" y="30"/>
                  <a:pt x="0" y="31"/>
                  <a:pt x="1" y="32"/>
                </a:cubicBezTo>
                <a:cubicBezTo>
                  <a:pt x="17" y="47"/>
                  <a:pt x="17" y="47"/>
                  <a:pt x="17" y="47"/>
                </a:cubicBezTo>
                <a:cubicBezTo>
                  <a:pt x="10" y="73"/>
                  <a:pt x="10" y="73"/>
                  <a:pt x="10" y="73"/>
                </a:cubicBezTo>
                <a:cubicBezTo>
                  <a:pt x="10" y="74"/>
                  <a:pt x="10" y="76"/>
                  <a:pt x="11" y="76"/>
                </a:cubicBezTo>
                <a:cubicBezTo>
                  <a:pt x="12" y="77"/>
                  <a:pt x="14" y="77"/>
                  <a:pt x="15" y="77"/>
                </a:cubicBezTo>
                <a:cubicBezTo>
                  <a:pt x="39" y="63"/>
                  <a:pt x="39" y="63"/>
                  <a:pt x="39" y="63"/>
                </a:cubicBezTo>
                <a:cubicBezTo>
                  <a:pt x="64" y="77"/>
                  <a:pt x="64" y="77"/>
                  <a:pt x="64" y="77"/>
                </a:cubicBezTo>
                <a:cubicBezTo>
                  <a:pt x="64" y="77"/>
                  <a:pt x="65" y="77"/>
                  <a:pt x="65" y="77"/>
                </a:cubicBezTo>
                <a:cubicBezTo>
                  <a:pt x="66" y="77"/>
                  <a:pt x="66" y="77"/>
                  <a:pt x="67" y="76"/>
                </a:cubicBezTo>
                <a:cubicBezTo>
                  <a:pt x="68" y="76"/>
                  <a:pt x="68" y="74"/>
                  <a:pt x="68" y="73"/>
                </a:cubicBezTo>
                <a:cubicBezTo>
                  <a:pt x="61" y="47"/>
                  <a:pt x="61" y="47"/>
                  <a:pt x="61" y="47"/>
                </a:cubicBezTo>
                <a:cubicBezTo>
                  <a:pt x="77" y="32"/>
                  <a:pt x="77" y="32"/>
                  <a:pt x="77" y="32"/>
                </a:cubicBezTo>
                <a:cubicBezTo>
                  <a:pt x="78" y="31"/>
                  <a:pt x="78" y="30"/>
                  <a:pt x="78" y="29"/>
                </a:cubicBezTo>
                <a:cubicBezTo>
                  <a:pt x="78" y="27"/>
                  <a:pt x="76" y="27"/>
                  <a:pt x="75" y="27"/>
                </a:cubicBezTo>
                <a:close/>
              </a:path>
            </a:pathLst>
          </a:custGeom>
          <a:solidFill>
            <a:sysClr val="window" lastClr="FFFFFF"/>
          </a:solidFill>
          <a:ln>
            <a:noFill/>
          </a:ln>
        </p:spPr>
        <p:txBody>
          <a:bodyPr/>
          <a:lstStyle/>
          <a:p>
            <a:endParaRPr lang="zh-CN" altLang="en-US"/>
          </a:p>
        </p:txBody>
      </p:sp>
      <p:sp>
        <p:nvSpPr>
          <p:cNvPr id="15" name="Freeform 22"/>
          <p:cNvSpPr/>
          <p:nvPr>
            <p:custDataLst>
              <p:tags r:id="rId20"/>
            </p:custDataLst>
          </p:nvPr>
        </p:nvSpPr>
        <p:spPr bwMode="auto">
          <a:xfrm>
            <a:off x="8570381" y="3845486"/>
            <a:ext cx="294948" cy="293661"/>
          </a:xfrm>
          <a:custGeom>
            <a:avLst/>
            <a:gdLst>
              <a:gd name="T0" fmla="*/ 75 w 78"/>
              <a:gd name="T1" fmla="*/ 27 h 77"/>
              <a:gd name="T2" fmla="*/ 53 w 78"/>
              <a:gd name="T3" fmla="*/ 27 h 77"/>
              <a:gd name="T4" fmla="*/ 42 w 78"/>
              <a:gd name="T5" fmla="*/ 2 h 77"/>
              <a:gd name="T6" fmla="*/ 36 w 78"/>
              <a:gd name="T7" fmla="*/ 2 h 77"/>
              <a:gd name="T8" fmla="*/ 25 w 78"/>
              <a:gd name="T9" fmla="*/ 27 h 77"/>
              <a:gd name="T10" fmla="*/ 3 w 78"/>
              <a:gd name="T11" fmla="*/ 27 h 77"/>
              <a:gd name="T12" fmla="*/ 0 w 78"/>
              <a:gd name="T13" fmla="*/ 29 h 77"/>
              <a:gd name="T14" fmla="*/ 1 w 78"/>
              <a:gd name="T15" fmla="*/ 32 h 77"/>
              <a:gd name="T16" fmla="*/ 17 w 78"/>
              <a:gd name="T17" fmla="*/ 47 h 77"/>
              <a:gd name="T18" fmla="*/ 10 w 78"/>
              <a:gd name="T19" fmla="*/ 73 h 77"/>
              <a:gd name="T20" fmla="*/ 11 w 78"/>
              <a:gd name="T21" fmla="*/ 76 h 77"/>
              <a:gd name="T22" fmla="*/ 15 w 78"/>
              <a:gd name="T23" fmla="*/ 77 h 77"/>
              <a:gd name="T24" fmla="*/ 39 w 78"/>
              <a:gd name="T25" fmla="*/ 63 h 77"/>
              <a:gd name="T26" fmla="*/ 64 w 78"/>
              <a:gd name="T27" fmla="*/ 77 h 77"/>
              <a:gd name="T28" fmla="*/ 65 w 78"/>
              <a:gd name="T29" fmla="*/ 77 h 77"/>
              <a:gd name="T30" fmla="*/ 67 w 78"/>
              <a:gd name="T31" fmla="*/ 76 h 77"/>
              <a:gd name="T32" fmla="*/ 68 w 78"/>
              <a:gd name="T33" fmla="*/ 73 h 77"/>
              <a:gd name="T34" fmla="*/ 61 w 78"/>
              <a:gd name="T35" fmla="*/ 47 h 77"/>
              <a:gd name="T36" fmla="*/ 77 w 78"/>
              <a:gd name="T37" fmla="*/ 32 h 77"/>
              <a:gd name="T38" fmla="*/ 78 w 78"/>
              <a:gd name="T39" fmla="*/ 29 h 77"/>
              <a:gd name="T40" fmla="*/ 75 w 78"/>
              <a:gd name="T41"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 h="77">
                <a:moveTo>
                  <a:pt x="75" y="27"/>
                </a:moveTo>
                <a:cubicBezTo>
                  <a:pt x="53" y="27"/>
                  <a:pt x="53" y="27"/>
                  <a:pt x="53" y="27"/>
                </a:cubicBezTo>
                <a:cubicBezTo>
                  <a:pt x="42" y="2"/>
                  <a:pt x="42" y="2"/>
                  <a:pt x="42" y="2"/>
                </a:cubicBezTo>
                <a:cubicBezTo>
                  <a:pt x="41" y="0"/>
                  <a:pt x="37" y="0"/>
                  <a:pt x="36" y="2"/>
                </a:cubicBezTo>
                <a:cubicBezTo>
                  <a:pt x="25" y="27"/>
                  <a:pt x="25" y="27"/>
                  <a:pt x="25" y="27"/>
                </a:cubicBezTo>
                <a:cubicBezTo>
                  <a:pt x="3" y="27"/>
                  <a:pt x="3" y="27"/>
                  <a:pt x="3" y="27"/>
                </a:cubicBezTo>
                <a:cubicBezTo>
                  <a:pt x="2" y="27"/>
                  <a:pt x="1" y="27"/>
                  <a:pt x="0" y="29"/>
                </a:cubicBezTo>
                <a:cubicBezTo>
                  <a:pt x="0" y="30"/>
                  <a:pt x="0" y="31"/>
                  <a:pt x="1" y="32"/>
                </a:cubicBezTo>
                <a:cubicBezTo>
                  <a:pt x="17" y="47"/>
                  <a:pt x="17" y="47"/>
                  <a:pt x="17" y="47"/>
                </a:cubicBezTo>
                <a:cubicBezTo>
                  <a:pt x="10" y="73"/>
                  <a:pt x="10" y="73"/>
                  <a:pt x="10" y="73"/>
                </a:cubicBezTo>
                <a:cubicBezTo>
                  <a:pt x="10" y="74"/>
                  <a:pt x="10" y="76"/>
                  <a:pt x="11" y="76"/>
                </a:cubicBezTo>
                <a:cubicBezTo>
                  <a:pt x="12" y="77"/>
                  <a:pt x="14" y="77"/>
                  <a:pt x="15" y="77"/>
                </a:cubicBezTo>
                <a:cubicBezTo>
                  <a:pt x="39" y="63"/>
                  <a:pt x="39" y="63"/>
                  <a:pt x="39" y="63"/>
                </a:cubicBezTo>
                <a:cubicBezTo>
                  <a:pt x="64" y="77"/>
                  <a:pt x="64" y="77"/>
                  <a:pt x="64" y="77"/>
                </a:cubicBezTo>
                <a:cubicBezTo>
                  <a:pt x="64" y="77"/>
                  <a:pt x="65" y="77"/>
                  <a:pt x="65" y="77"/>
                </a:cubicBezTo>
                <a:cubicBezTo>
                  <a:pt x="66" y="77"/>
                  <a:pt x="66" y="77"/>
                  <a:pt x="67" y="76"/>
                </a:cubicBezTo>
                <a:cubicBezTo>
                  <a:pt x="68" y="76"/>
                  <a:pt x="68" y="74"/>
                  <a:pt x="68" y="73"/>
                </a:cubicBezTo>
                <a:cubicBezTo>
                  <a:pt x="61" y="47"/>
                  <a:pt x="61" y="47"/>
                  <a:pt x="61" y="47"/>
                </a:cubicBezTo>
                <a:cubicBezTo>
                  <a:pt x="77" y="32"/>
                  <a:pt x="77" y="32"/>
                  <a:pt x="77" y="32"/>
                </a:cubicBezTo>
                <a:cubicBezTo>
                  <a:pt x="78" y="31"/>
                  <a:pt x="78" y="30"/>
                  <a:pt x="78" y="29"/>
                </a:cubicBezTo>
                <a:cubicBezTo>
                  <a:pt x="78" y="27"/>
                  <a:pt x="76" y="27"/>
                  <a:pt x="75" y="27"/>
                </a:cubicBezTo>
                <a:close/>
              </a:path>
            </a:pathLst>
          </a:custGeom>
          <a:solidFill>
            <a:sysClr val="window" lastClr="FFFFFF"/>
          </a:solidFill>
          <a:ln>
            <a:noFill/>
          </a:ln>
        </p:spPr>
        <p:txBody>
          <a:bodyPr/>
          <a:lstStyle/>
          <a:p>
            <a:endParaRPr lang="zh-CN" altLang="en-US"/>
          </a:p>
        </p:txBody>
      </p:sp>
      <p:sp>
        <p:nvSpPr>
          <p:cNvPr id="16" name="TextBox 53"/>
          <p:cNvSpPr txBox="1">
            <a:spLocks noChangeArrowheads="1"/>
          </p:cNvSpPr>
          <p:nvPr>
            <p:custDataLst>
              <p:tags r:id="rId21"/>
            </p:custDataLst>
          </p:nvPr>
        </p:nvSpPr>
        <p:spPr bwMode="auto">
          <a:xfrm>
            <a:off x="9183353" y="2092767"/>
            <a:ext cx="1255231" cy="580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ormAutofit/>
          </a:bodyPr>
          <a:lstStyle>
            <a:lvl1pPr eaLnBrk="0" hangingPunct="0">
              <a:defRPr>
                <a:solidFill>
                  <a:srgbClr val="000000"/>
                </a:solidFill>
                <a:latin typeface="Calibri" panose="020F0502020204030204" charset="0"/>
                <a:ea typeface="宋体" panose="02010600030101010101" pitchFamily="2" charset="-122"/>
              </a:defRPr>
            </a:lvl1pPr>
            <a:lvl2pPr marL="742950" indent="-285750" eaLnBrk="0" hangingPunct="0">
              <a:defRPr>
                <a:solidFill>
                  <a:srgbClr val="000000"/>
                </a:solidFill>
                <a:latin typeface="Calibri" panose="020F0502020204030204" charset="0"/>
                <a:ea typeface="宋体" panose="02010600030101010101" pitchFamily="2" charset="-122"/>
              </a:defRPr>
            </a:lvl2pPr>
            <a:lvl3pPr marL="1143000" indent="-228600" eaLnBrk="0" hangingPunct="0">
              <a:defRPr>
                <a:solidFill>
                  <a:srgbClr val="000000"/>
                </a:solidFill>
                <a:latin typeface="Calibri" panose="020F0502020204030204" charset="0"/>
                <a:ea typeface="宋体" panose="02010600030101010101" pitchFamily="2" charset="-122"/>
              </a:defRPr>
            </a:lvl3pPr>
            <a:lvl4pPr marL="1600200" indent="-228600" eaLnBrk="0" hangingPunct="0">
              <a:defRPr>
                <a:solidFill>
                  <a:srgbClr val="000000"/>
                </a:solidFill>
                <a:latin typeface="Calibri" panose="020F0502020204030204" charset="0"/>
                <a:ea typeface="宋体" panose="02010600030101010101" pitchFamily="2" charset="-122"/>
              </a:defRPr>
            </a:lvl4pPr>
            <a:lvl5pPr marL="2057400" indent="-228600" eaLnBrk="0" hangingPunct="0">
              <a:defRPr>
                <a:solidFill>
                  <a:srgbClr val="000000"/>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9pPr>
          </a:lstStyle>
          <a:p>
            <a:pPr eaLnBrk="1" hangingPunct="1">
              <a:lnSpc>
                <a:spcPct val="120000"/>
              </a:lnSpc>
            </a:pPr>
            <a:r>
              <a:rPr lang="en-US" altLang="zh-CN" sz="1400" b="1" spc="150">
                <a:solidFill>
                  <a:sysClr val="window" lastClr="FFFFFF"/>
                </a:solidFill>
                <a:latin typeface="Arial" panose="020B0604020202020204" pitchFamily="34" charset="0"/>
                <a:ea typeface="微软雅黑" panose="020B0503020204020204" pitchFamily="34" charset="-122"/>
              </a:rPr>
              <a:t>19.2469</a:t>
            </a:r>
          </a:p>
        </p:txBody>
      </p:sp>
      <p:sp>
        <p:nvSpPr>
          <p:cNvPr id="17" name="TextBox 53"/>
          <p:cNvSpPr txBox="1">
            <a:spLocks noChangeArrowheads="1"/>
          </p:cNvSpPr>
          <p:nvPr>
            <p:custDataLst>
              <p:tags r:id="rId22"/>
            </p:custDataLst>
          </p:nvPr>
        </p:nvSpPr>
        <p:spPr bwMode="auto">
          <a:xfrm>
            <a:off x="9183353" y="3702089"/>
            <a:ext cx="1255231" cy="580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ormAutofit/>
          </a:bodyPr>
          <a:lstStyle>
            <a:lvl1pPr eaLnBrk="0" hangingPunct="0">
              <a:defRPr>
                <a:solidFill>
                  <a:srgbClr val="000000"/>
                </a:solidFill>
                <a:latin typeface="Calibri" panose="020F0502020204030204" charset="0"/>
                <a:ea typeface="宋体" panose="02010600030101010101" pitchFamily="2" charset="-122"/>
              </a:defRPr>
            </a:lvl1pPr>
            <a:lvl2pPr marL="742950" indent="-285750" eaLnBrk="0" hangingPunct="0">
              <a:defRPr>
                <a:solidFill>
                  <a:srgbClr val="000000"/>
                </a:solidFill>
                <a:latin typeface="Calibri" panose="020F0502020204030204" charset="0"/>
                <a:ea typeface="宋体" panose="02010600030101010101" pitchFamily="2" charset="-122"/>
              </a:defRPr>
            </a:lvl2pPr>
            <a:lvl3pPr marL="1143000" indent="-228600" eaLnBrk="0" hangingPunct="0">
              <a:defRPr>
                <a:solidFill>
                  <a:srgbClr val="000000"/>
                </a:solidFill>
                <a:latin typeface="Calibri" panose="020F0502020204030204" charset="0"/>
                <a:ea typeface="宋体" panose="02010600030101010101" pitchFamily="2" charset="-122"/>
              </a:defRPr>
            </a:lvl3pPr>
            <a:lvl4pPr marL="1600200" indent="-228600" eaLnBrk="0" hangingPunct="0">
              <a:defRPr>
                <a:solidFill>
                  <a:srgbClr val="000000"/>
                </a:solidFill>
                <a:latin typeface="Calibri" panose="020F0502020204030204" charset="0"/>
                <a:ea typeface="宋体" panose="02010600030101010101" pitchFamily="2" charset="-122"/>
              </a:defRPr>
            </a:lvl4pPr>
            <a:lvl5pPr marL="2057400" indent="-228600" eaLnBrk="0" hangingPunct="0">
              <a:defRPr>
                <a:solidFill>
                  <a:srgbClr val="000000"/>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Calibri" panose="020F0502020204030204" charset="0"/>
                <a:ea typeface="宋体" panose="02010600030101010101" pitchFamily="2" charset="-122"/>
              </a:defRPr>
            </a:lvl9pPr>
          </a:lstStyle>
          <a:p>
            <a:pPr eaLnBrk="1" hangingPunct="1">
              <a:lnSpc>
                <a:spcPct val="120000"/>
              </a:lnSpc>
            </a:pPr>
            <a:r>
              <a:rPr lang="en-US" altLang="zh-CN" sz="1400" b="1" u="sng" spc="150">
                <a:solidFill>
                  <a:sysClr val="window" lastClr="FFFFFF"/>
                </a:solidFill>
                <a:effectLst/>
                <a:latin typeface="Arial" panose="020B0604020202020204" pitchFamily="34" charset="0"/>
                <a:ea typeface="微软雅黑" panose="020B0503020204020204" pitchFamily="34" charset="-122"/>
              </a:rPr>
              <a:t>20.2442</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24790" y="277495"/>
            <a:ext cx="8672830" cy="583565"/>
          </a:xfrm>
          <a:prstGeom prst="rect">
            <a:avLst/>
          </a:prstGeom>
          <a:noFill/>
        </p:spPr>
        <p:txBody>
          <a:bodyPr wrap="square" rtlCol="0">
            <a:spAutoFit/>
          </a:bodyPr>
          <a:lstStyle/>
          <a:p>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sym typeface="+mn-ea"/>
              </a:rPr>
              <a:t>模型介绍</a:t>
            </a:r>
            <a:r>
              <a:rPr lang="en-US" altLang="zh-CN"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sym typeface="+mn-ea"/>
              </a:rPr>
              <a:t>——结果及结果分析</a:t>
            </a:r>
          </a:p>
        </p:txBody>
      </p:sp>
      <p:sp>
        <p:nvSpPr>
          <p:cNvPr id="2" name="矩形 1"/>
          <p:cNvSpPr/>
          <p:nvPr/>
        </p:nvSpPr>
        <p:spPr>
          <a:xfrm>
            <a:off x="0" y="261620"/>
            <a:ext cx="133985" cy="623570"/>
          </a:xfrm>
          <a:prstGeom prst="rect">
            <a:avLst/>
          </a:prstGeom>
          <a:gradFill>
            <a:gsLst>
              <a:gs pos="0">
                <a:srgbClr val="00A0E9"/>
              </a:gs>
              <a:gs pos="100000">
                <a:srgbClr val="007FC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单圆角矩形 12"/>
          <p:cNvSpPr/>
          <p:nvPr/>
        </p:nvSpPr>
        <p:spPr>
          <a:xfrm>
            <a:off x="629227" y="1285210"/>
            <a:ext cx="10150673" cy="4857568"/>
          </a:xfrm>
          <a:prstGeom prst="round1Rect">
            <a:avLst>
              <a:gd name="adj" fmla="val 0"/>
            </a:avLst>
          </a:prstGeom>
          <a:solidFill>
            <a:srgbClr val="EFF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dirty="0">
              <a:solidFill>
                <a:schemeClr val="tx1">
                  <a:lumMod val="85000"/>
                  <a:lumOff val="15000"/>
                </a:schemeClr>
              </a:solidFill>
            </a:endParaRPr>
          </a:p>
        </p:txBody>
      </p:sp>
      <p:grpSp>
        <p:nvGrpSpPr>
          <p:cNvPr id="9" name="组合 8"/>
          <p:cNvGrpSpPr/>
          <p:nvPr/>
        </p:nvGrpSpPr>
        <p:grpSpPr>
          <a:xfrm>
            <a:off x="961390" y="1285240"/>
            <a:ext cx="9598660" cy="737235"/>
            <a:chOff x="1514" y="2024"/>
            <a:chExt cx="15116" cy="1161"/>
          </a:xfrm>
        </p:grpSpPr>
        <p:sp>
          <p:nvSpPr>
            <p:cNvPr id="5" name="文本框 4"/>
            <p:cNvSpPr txBox="1"/>
            <p:nvPr/>
          </p:nvSpPr>
          <p:spPr>
            <a:xfrm>
              <a:off x="1623" y="2024"/>
              <a:ext cx="15007" cy="1161"/>
            </a:xfrm>
            <a:prstGeom prst="rect">
              <a:avLst/>
            </a:prstGeom>
            <a:noFill/>
          </p:spPr>
          <p:txBody>
            <a:bodyPr wrap="square" rtlCol="0">
              <a:spAutoFit/>
            </a:bodyPr>
            <a:lstStyle>
              <a:defPPr>
                <a:defRPr lang="en-US"/>
              </a:defPPr>
              <a:lvl1pPr algn="ctr" defTabSz="457200">
                <a:lnSpc>
                  <a:spcPct val="130000"/>
                </a:lnSpc>
                <a:defRPr kumimoji="1" sz="2000">
                  <a:solidFill>
                    <a:schemeClr val="tx1">
                      <a:lumMod val="85000"/>
                      <a:lumOff val="15000"/>
                    </a:schemeClr>
                  </a:solidFill>
                  <a:latin typeface="微软雅黑" panose="020B0503020204020204" pitchFamily="34" charset="-122"/>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pPr algn="l">
                <a:lnSpc>
                  <a:spcPct val="150000"/>
                </a:lnSpc>
              </a:pPr>
              <a:r>
                <a:rPr lang="en-US" altLang="zh-CN" sz="2800" b="1" dirty="0">
                  <a:solidFill>
                    <a:srgbClr val="0084D2"/>
                  </a:solidFill>
                  <a:cs typeface="微软雅黑" panose="020B0503020204020204" pitchFamily="34" charset="-122"/>
                </a:rPr>
                <a:t> </a:t>
              </a:r>
              <a:r>
                <a:rPr lang="zh-CN" altLang="zh-CN" sz="2800" b="1" dirty="0">
                  <a:solidFill>
                    <a:srgbClr val="0084D2"/>
                  </a:solidFill>
                  <a:cs typeface="微软雅黑" panose="020B0503020204020204" pitchFamily="34" charset="-122"/>
                </a:rPr>
                <a:t>“车多” - 按区域内自行车“留存数量”指标</a:t>
              </a:r>
            </a:p>
          </p:txBody>
        </p:sp>
        <p:sp>
          <p:nvSpPr>
            <p:cNvPr id="6" name="等腰三角形 5"/>
            <p:cNvSpPr/>
            <p:nvPr/>
          </p:nvSpPr>
          <p:spPr>
            <a:xfrm rot="5400000">
              <a:off x="1478" y="2592"/>
              <a:ext cx="390" cy="318"/>
            </a:xfrm>
            <a:prstGeom prst="triangle">
              <a:avLst/>
            </a:prstGeom>
            <a:solidFill>
              <a:srgbClr val="008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961390" y="4155440"/>
            <a:ext cx="4865370" cy="1522095"/>
          </a:xfrm>
          <a:prstGeom prst="rect">
            <a:avLst/>
          </a:prstGeom>
          <a:noFill/>
        </p:spPr>
        <p:txBody>
          <a:bodyPr wrap="square" rtlCol="0">
            <a:spAutoFit/>
          </a:bodyPr>
          <a:lstStyle/>
          <a:p>
            <a:pPr algn="l">
              <a:lnSpc>
                <a:spcPct val="150000"/>
              </a:lnSpc>
            </a:pP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将cluster_detail按照FLOW字段(自行车留存数量)降序排列</a:t>
            </a: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，观察前40个区域，这40个地区中,一共包括559个共享单车围栏数量。</a:t>
            </a:r>
          </a:p>
          <a:p>
            <a:pPr algn="l">
              <a:lnSpc>
                <a:spcPct val="150000"/>
              </a:lnSpc>
            </a:pPr>
            <a:r>
              <a:rPr lang="zh-CN" sz="14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 </a:t>
            </a:r>
          </a:p>
        </p:txBody>
      </p:sp>
      <p:pic>
        <p:nvPicPr>
          <p:cNvPr id="19" name="Picture 22"/>
          <p:cNvPicPr>
            <a:picLocks noChangeAspect="1"/>
          </p:cNvPicPr>
          <p:nvPr/>
        </p:nvPicPr>
        <p:blipFill>
          <a:blip r:embed="rId2"/>
          <a:srcRect r="8773" b="4830"/>
          <a:stretch>
            <a:fillRect/>
          </a:stretch>
        </p:blipFill>
        <p:spPr>
          <a:xfrm>
            <a:off x="956310" y="3230245"/>
            <a:ext cx="4875530" cy="675640"/>
          </a:xfrm>
          <a:prstGeom prst="rect">
            <a:avLst/>
          </a:prstGeom>
        </p:spPr>
      </p:pic>
      <p:pic>
        <p:nvPicPr>
          <p:cNvPr id="21" name="图片 20"/>
          <p:cNvPicPr>
            <a:picLocks noChangeAspect="1"/>
          </p:cNvPicPr>
          <p:nvPr/>
        </p:nvPicPr>
        <p:blipFill>
          <a:blip r:embed="rId3"/>
          <a:srcRect r="11799" b="749"/>
          <a:stretch>
            <a:fillRect/>
          </a:stretch>
        </p:blipFill>
        <p:spPr>
          <a:xfrm>
            <a:off x="951865" y="2482850"/>
            <a:ext cx="4874895" cy="440055"/>
          </a:xfrm>
          <a:prstGeom prst="rect">
            <a:avLst/>
          </a:prstGeom>
        </p:spPr>
      </p:pic>
      <p:sp>
        <p:nvSpPr>
          <p:cNvPr id="24" name="文本框 23"/>
          <p:cNvSpPr txBox="1"/>
          <p:nvPr/>
        </p:nvSpPr>
        <p:spPr>
          <a:xfrm>
            <a:off x="6385560" y="2022475"/>
            <a:ext cx="4316095" cy="3538220"/>
          </a:xfrm>
          <a:prstGeom prst="rect">
            <a:avLst/>
          </a:prstGeom>
          <a:noFill/>
        </p:spPr>
        <p:txBody>
          <a:bodyPr wrap="square" rtlCol="0">
            <a:spAutoFit/>
          </a:bodyPr>
          <a:lstStyle/>
          <a:p>
            <a:pPr algn="l">
              <a:lnSpc>
                <a:spcPct val="150000"/>
              </a:lnSpc>
            </a:pP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用folium可视化潮汐停车围栏位置:</a:t>
            </a:r>
            <a:r>
              <a:rPr lang="zh-CN" sz="14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 </a:t>
            </a:r>
          </a:p>
          <a:p>
            <a:pPr algn="l">
              <a:lnSpc>
                <a:spcPct val="150000"/>
              </a:lnSpc>
            </a:pPr>
            <a:endParaRPr lang="zh-CN" sz="14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50000"/>
              </a:lnSpc>
            </a:pPr>
            <a:endParaRPr lang="zh-CN" sz="14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50000"/>
              </a:lnSpc>
            </a:pPr>
            <a:endParaRPr lang="zh-CN" sz="14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50000"/>
              </a:lnSpc>
            </a:pPr>
            <a:endParaRPr lang="zh-CN" sz="14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50000"/>
              </a:lnSpc>
            </a:pPr>
            <a:endParaRPr lang="zh-CN" sz="10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50000"/>
              </a:lnSpc>
            </a:pPr>
            <a:endParaRPr lang="zh-CN" sz="10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50000"/>
              </a:lnSpc>
            </a:pPr>
            <a:endParaRPr lang="zh-CN" sz="10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50000"/>
              </a:lnSpc>
            </a:pPr>
            <a:endParaRPr lang="zh-CN" sz="10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00000"/>
              </a:lnSpc>
            </a:pPr>
            <a:endParaRPr lang="zh-CN" sz="14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50000"/>
              </a:lnSpc>
            </a:pPr>
            <a:r>
              <a:rPr lang="zh-CN" sz="14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提交结果：</a:t>
            </a:r>
          </a:p>
          <a:p>
            <a:pPr algn="l">
              <a:lnSpc>
                <a:spcPct val="150000"/>
              </a:lnSpc>
            </a:pPr>
            <a:endParaRPr lang="zh-CN" sz="14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25" name="Picture 24"/>
          <p:cNvPicPr>
            <a:picLocks noChangeAspect="1"/>
          </p:cNvPicPr>
          <p:nvPr/>
        </p:nvPicPr>
        <p:blipFill>
          <a:blip r:embed="rId4"/>
          <a:stretch>
            <a:fillRect/>
          </a:stretch>
        </p:blipFill>
        <p:spPr>
          <a:xfrm>
            <a:off x="6499860" y="2482850"/>
            <a:ext cx="2776855" cy="2280920"/>
          </a:xfrm>
          <a:prstGeom prst="rect">
            <a:avLst/>
          </a:prstGeom>
        </p:spPr>
      </p:pic>
      <p:pic>
        <p:nvPicPr>
          <p:cNvPr id="39" name="图片 38" descr="图片2"/>
          <p:cNvPicPr>
            <a:picLocks noChangeAspect="1"/>
          </p:cNvPicPr>
          <p:nvPr/>
        </p:nvPicPr>
        <p:blipFill>
          <a:blip r:embed="rId5"/>
          <a:srcRect l="31604" t="-6074" r="2076" b="2386"/>
          <a:stretch>
            <a:fillRect/>
          </a:stretch>
        </p:blipFill>
        <p:spPr>
          <a:xfrm>
            <a:off x="6499860" y="5201285"/>
            <a:ext cx="4279900" cy="29400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24790" y="277495"/>
            <a:ext cx="8672830" cy="583565"/>
          </a:xfrm>
          <a:prstGeom prst="rect">
            <a:avLst/>
          </a:prstGeom>
          <a:noFill/>
        </p:spPr>
        <p:txBody>
          <a:bodyPr wrap="square" rtlCol="0">
            <a:spAutoFit/>
          </a:bodyPr>
          <a:lstStyle/>
          <a:p>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sym typeface="+mn-ea"/>
              </a:rPr>
              <a:t>模型介绍</a:t>
            </a:r>
            <a:r>
              <a:rPr lang="en-US" altLang="zh-CN"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sym typeface="+mn-ea"/>
              </a:rPr>
              <a:t>——结果及结果分析</a:t>
            </a:r>
          </a:p>
        </p:txBody>
      </p:sp>
      <p:sp>
        <p:nvSpPr>
          <p:cNvPr id="2" name="矩形 1"/>
          <p:cNvSpPr/>
          <p:nvPr/>
        </p:nvSpPr>
        <p:spPr>
          <a:xfrm>
            <a:off x="0" y="261620"/>
            <a:ext cx="133985" cy="623570"/>
          </a:xfrm>
          <a:prstGeom prst="rect">
            <a:avLst/>
          </a:prstGeom>
          <a:gradFill>
            <a:gsLst>
              <a:gs pos="0">
                <a:srgbClr val="00A0E9"/>
              </a:gs>
              <a:gs pos="100000">
                <a:srgbClr val="007FC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单圆角矩形 12"/>
          <p:cNvSpPr/>
          <p:nvPr/>
        </p:nvSpPr>
        <p:spPr>
          <a:xfrm>
            <a:off x="629227" y="1285210"/>
            <a:ext cx="10150673" cy="4857568"/>
          </a:xfrm>
          <a:prstGeom prst="round1Rect">
            <a:avLst>
              <a:gd name="adj" fmla="val 0"/>
            </a:avLst>
          </a:prstGeom>
          <a:solidFill>
            <a:srgbClr val="EFF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dirty="0">
              <a:solidFill>
                <a:schemeClr val="tx1">
                  <a:lumMod val="85000"/>
                  <a:lumOff val="15000"/>
                </a:schemeClr>
              </a:solidFill>
            </a:endParaRPr>
          </a:p>
        </p:txBody>
      </p:sp>
      <p:grpSp>
        <p:nvGrpSpPr>
          <p:cNvPr id="9" name="组合 8"/>
          <p:cNvGrpSpPr/>
          <p:nvPr/>
        </p:nvGrpSpPr>
        <p:grpSpPr>
          <a:xfrm>
            <a:off x="961390" y="1285240"/>
            <a:ext cx="9598660" cy="737235"/>
            <a:chOff x="1514" y="2024"/>
            <a:chExt cx="15116" cy="1161"/>
          </a:xfrm>
        </p:grpSpPr>
        <p:sp>
          <p:nvSpPr>
            <p:cNvPr id="5" name="文本框 4"/>
            <p:cNvSpPr txBox="1"/>
            <p:nvPr/>
          </p:nvSpPr>
          <p:spPr>
            <a:xfrm>
              <a:off x="1623" y="2024"/>
              <a:ext cx="15007" cy="1161"/>
            </a:xfrm>
            <a:prstGeom prst="rect">
              <a:avLst/>
            </a:prstGeom>
            <a:noFill/>
          </p:spPr>
          <p:txBody>
            <a:bodyPr wrap="square" rtlCol="0">
              <a:spAutoFit/>
            </a:bodyPr>
            <a:lstStyle>
              <a:defPPr>
                <a:defRPr lang="en-US"/>
              </a:defPPr>
              <a:lvl1pPr algn="ctr" defTabSz="457200">
                <a:lnSpc>
                  <a:spcPct val="130000"/>
                </a:lnSpc>
                <a:defRPr kumimoji="1" sz="2000">
                  <a:solidFill>
                    <a:schemeClr val="tx1">
                      <a:lumMod val="85000"/>
                      <a:lumOff val="15000"/>
                    </a:schemeClr>
                  </a:solidFill>
                  <a:latin typeface="微软雅黑" panose="020B0503020204020204" pitchFamily="34" charset="-122"/>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pPr algn="l">
                <a:lnSpc>
                  <a:spcPct val="150000"/>
                </a:lnSpc>
              </a:pPr>
              <a:r>
                <a:rPr lang="en-US" altLang="zh-CN" sz="2800" b="1" dirty="0">
                  <a:solidFill>
                    <a:srgbClr val="0084D2"/>
                  </a:solidFill>
                  <a:cs typeface="微软雅黑" panose="020B0503020204020204" pitchFamily="34" charset="-122"/>
                </a:rPr>
                <a:t> </a:t>
              </a:r>
              <a:r>
                <a:rPr lang="zh-CN" altLang="zh-CN" sz="2800" b="1" dirty="0">
                  <a:solidFill>
                    <a:srgbClr val="0084D2"/>
                  </a:solidFill>
                  <a:cs typeface="微软雅黑" panose="020B0503020204020204" pitchFamily="34" charset="-122"/>
                </a:rPr>
                <a:t>“车挤” - 按照区域内自行车”留存密度”指标</a:t>
              </a:r>
            </a:p>
          </p:txBody>
        </p:sp>
        <p:sp>
          <p:nvSpPr>
            <p:cNvPr id="6" name="等腰三角形 5"/>
            <p:cNvSpPr/>
            <p:nvPr/>
          </p:nvSpPr>
          <p:spPr>
            <a:xfrm rot="5400000">
              <a:off x="1478" y="2592"/>
              <a:ext cx="390" cy="318"/>
            </a:xfrm>
            <a:prstGeom prst="triangle">
              <a:avLst/>
            </a:prstGeom>
            <a:solidFill>
              <a:srgbClr val="008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961390" y="3345815"/>
            <a:ext cx="4865370" cy="2086610"/>
          </a:xfrm>
          <a:prstGeom prst="rect">
            <a:avLst/>
          </a:prstGeom>
          <a:noFill/>
        </p:spPr>
        <p:txBody>
          <a:bodyPr wrap="square" rtlCol="0">
            <a:spAutoFit/>
          </a:bodyPr>
          <a:lstStyle/>
          <a:p>
            <a:pPr algn="l">
              <a:lnSpc>
                <a:spcPct val="170000"/>
              </a:lnSpc>
              <a:spcBef>
                <a:spcPts val="0"/>
              </a:spcBef>
              <a:spcAft>
                <a:spcPts val="0"/>
              </a:spcAft>
            </a:pP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将cluster_detail按照FLOW_DENSITY字段进行排序</a:t>
            </a: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，观察前40个区域，这40区域内只有64个围栏。观察到这些数据种大部分留存密度较大的围栏都是单独成簇，即距离其他围栏较远。</a:t>
            </a:r>
          </a:p>
          <a:p>
            <a:pPr algn="l">
              <a:lnSpc>
                <a:spcPct val="150000"/>
              </a:lnSpc>
            </a:pPr>
            <a:r>
              <a:rPr lang="zh-CN" sz="14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 </a:t>
            </a:r>
          </a:p>
        </p:txBody>
      </p:sp>
      <p:sp>
        <p:nvSpPr>
          <p:cNvPr id="24" name="文本框 23"/>
          <p:cNvSpPr txBox="1"/>
          <p:nvPr/>
        </p:nvSpPr>
        <p:spPr>
          <a:xfrm>
            <a:off x="6385560" y="1968500"/>
            <a:ext cx="4316095" cy="3846195"/>
          </a:xfrm>
          <a:prstGeom prst="rect">
            <a:avLst/>
          </a:prstGeom>
          <a:noFill/>
        </p:spPr>
        <p:txBody>
          <a:bodyPr wrap="square" rtlCol="0">
            <a:spAutoFit/>
          </a:bodyPr>
          <a:lstStyle/>
          <a:p>
            <a:pPr algn="l">
              <a:lnSpc>
                <a:spcPct val="150000"/>
              </a:lnSpc>
            </a:pP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用folium可视化潮汐停车围栏位置:</a:t>
            </a:r>
            <a:r>
              <a:rPr lang="zh-CN" sz="14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 </a:t>
            </a:r>
          </a:p>
          <a:p>
            <a:pPr algn="l">
              <a:lnSpc>
                <a:spcPct val="150000"/>
              </a:lnSpc>
            </a:pPr>
            <a:endParaRPr lang="zh-CN" sz="14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50000"/>
              </a:lnSpc>
            </a:pPr>
            <a:endParaRPr lang="zh-CN" sz="14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50000"/>
              </a:lnSpc>
            </a:pPr>
            <a:endParaRPr lang="zh-CN" sz="14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50000"/>
              </a:lnSpc>
            </a:pPr>
            <a:endParaRPr lang="zh-CN" sz="14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50000"/>
              </a:lnSpc>
            </a:pPr>
            <a:endParaRPr lang="zh-CN" sz="10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50000"/>
              </a:lnSpc>
            </a:pPr>
            <a:endParaRPr lang="zh-CN" sz="10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50000"/>
              </a:lnSpc>
            </a:pPr>
            <a:endParaRPr lang="zh-CN" sz="10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50000"/>
              </a:lnSpc>
            </a:pPr>
            <a:endParaRPr lang="zh-CN" sz="10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00000"/>
              </a:lnSpc>
            </a:pPr>
            <a:endParaRPr lang="zh-CN" sz="14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00000"/>
              </a:lnSpc>
            </a:pPr>
            <a:endParaRPr lang="zh-CN" sz="14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50000"/>
              </a:lnSpc>
            </a:pP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提交结果：</a:t>
            </a:r>
          </a:p>
          <a:p>
            <a:pPr algn="l">
              <a:lnSpc>
                <a:spcPct val="150000"/>
              </a:lnSpc>
            </a:pPr>
            <a:endPar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26" name="Picture 26"/>
          <p:cNvPicPr>
            <a:picLocks noChangeAspect="1"/>
          </p:cNvPicPr>
          <p:nvPr/>
        </p:nvPicPr>
        <p:blipFill>
          <a:blip r:embed="rId2"/>
          <a:stretch>
            <a:fillRect/>
          </a:stretch>
        </p:blipFill>
        <p:spPr>
          <a:xfrm>
            <a:off x="961390" y="2278380"/>
            <a:ext cx="5231130" cy="720090"/>
          </a:xfrm>
          <a:prstGeom prst="rect">
            <a:avLst/>
          </a:prstGeom>
        </p:spPr>
      </p:pic>
      <p:pic>
        <p:nvPicPr>
          <p:cNvPr id="27" name="Picture 27"/>
          <p:cNvPicPr>
            <a:picLocks noChangeAspect="1"/>
          </p:cNvPicPr>
          <p:nvPr/>
        </p:nvPicPr>
        <p:blipFill>
          <a:blip r:embed="rId3"/>
          <a:stretch>
            <a:fillRect/>
          </a:stretch>
        </p:blipFill>
        <p:spPr>
          <a:xfrm>
            <a:off x="6499860" y="2473325"/>
            <a:ext cx="2240280" cy="2481580"/>
          </a:xfrm>
          <a:prstGeom prst="rect">
            <a:avLst/>
          </a:prstGeom>
        </p:spPr>
      </p:pic>
      <p:pic>
        <p:nvPicPr>
          <p:cNvPr id="8" name="图片 7" descr="图片4"/>
          <p:cNvPicPr>
            <a:picLocks noChangeAspect="1"/>
          </p:cNvPicPr>
          <p:nvPr/>
        </p:nvPicPr>
        <p:blipFill>
          <a:blip r:embed="rId4"/>
          <a:srcRect l="41677" t="3218"/>
          <a:stretch>
            <a:fillRect/>
          </a:stretch>
        </p:blipFill>
        <p:spPr>
          <a:xfrm>
            <a:off x="6499860" y="5432425"/>
            <a:ext cx="4173855" cy="25908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24790" y="277495"/>
            <a:ext cx="8672830" cy="583565"/>
          </a:xfrm>
          <a:prstGeom prst="rect">
            <a:avLst/>
          </a:prstGeom>
          <a:noFill/>
        </p:spPr>
        <p:txBody>
          <a:bodyPr wrap="square" rtlCol="0">
            <a:spAutoFit/>
          </a:bodyPr>
          <a:lstStyle/>
          <a:p>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sym typeface="+mn-ea"/>
              </a:rPr>
              <a:t>模型介绍</a:t>
            </a:r>
            <a:r>
              <a:rPr lang="en-US" altLang="zh-CN"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sym typeface="+mn-ea"/>
              </a:rPr>
              <a:t>——结果及结果分析</a:t>
            </a:r>
          </a:p>
        </p:txBody>
      </p:sp>
      <p:sp>
        <p:nvSpPr>
          <p:cNvPr id="2" name="矩形 1"/>
          <p:cNvSpPr/>
          <p:nvPr/>
        </p:nvSpPr>
        <p:spPr>
          <a:xfrm>
            <a:off x="0" y="261620"/>
            <a:ext cx="133985" cy="623570"/>
          </a:xfrm>
          <a:prstGeom prst="rect">
            <a:avLst/>
          </a:prstGeom>
          <a:gradFill>
            <a:gsLst>
              <a:gs pos="0">
                <a:srgbClr val="00A0E9"/>
              </a:gs>
              <a:gs pos="100000">
                <a:srgbClr val="007FC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单圆角矩形 12"/>
          <p:cNvSpPr/>
          <p:nvPr/>
        </p:nvSpPr>
        <p:spPr>
          <a:xfrm>
            <a:off x="629227" y="1285210"/>
            <a:ext cx="10150673" cy="4857568"/>
          </a:xfrm>
          <a:prstGeom prst="round1Rect">
            <a:avLst>
              <a:gd name="adj" fmla="val 0"/>
            </a:avLst>
          </a:prstGeom>
          <a:solidFill>
            <a:srgbClr val="EFF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dirty="0">
              <a:solidFill>
                <a:schemeClr val="tx1">
                  <a:lumMod val="85000"/>
                  <a:lumOff val="15000"/>
                </a:schemeClr>
              </a:solidFill>
            </a:endParaRPr>
          </a:p>
        </p:txBody>
      </p:sp>
      <p:grpSp>
        <p:nvGrpSpPr>
          <p:cNvPr id="9" name="组合 8"/>
          <p:cNvGrpSpPr/>
          <p:nvPr/>
        </p:nvGrpSpPr>
        <p:grpSpPr>
          <a:xfrm>
            <a:off x="961390" y="1285240"/>
            <a:ext cx="9941560" cy="737235"/>
            <a:chOff x="1514" y="2024"/>
            <a:chExt cx="15116" cy="1161"/>
          </a:xfrm>
        </p:grpSpPr>
        <p:sp>
          <p:nvSpPr>
            <p:cNvPr id="5" name="文本框 4"/>
            <p:cNvSpPr txBox="1"/>
            <p:nvPr/>
          </p:nvSpPr>
          <p:spPr>
            <a:xfrm>
              <a:off x="1623" y="2024"/>
              <a:ext cx="15007" cy="1161"/>
            </a:xfrm>
            <a:prstGeom prst="rect">
              <a:avLst/>
            </a:prstGeom>
            <a:noFill/>
          </p:spPr>
          <p:txBody>
            <a:bodyPr wrap="square" rtlCol="0">
              <a:spAutoFit/>
            </a:bodyPr>
            <a:lstStyle>
              <a:defPPr>
                <a:defRPr lang="en-US"/>
              </a:defPPr>
              <a:lvl1pPr algn="ctr" defTabSz="457200">
                <a:lnSpc>
                  <a:spcPct val="130000"/>
                </a:lnSpc>
                <a:defRPr kumimoji="1" sz="2000">
                  <a:solidFill>
                    <a:schemeClr val="tx1">
                      <a:lumMod val="85000"/>
                      <a:lumOff val="15000"/>
                    </a:schemeClr>
                  </a:solidFill>
                  <a:latin typeface="微软雅黑" panose="020B0503020204020204" pitchFamily="34" charset="-122"/>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pPr algn="l">
                <a:lnSpc>
                  <a:spcPct val="150000"/>
                </a:lnSpc>
              </a:pPr>
              <a:r>
                <a:rPr lang="en-US" altLang="zh-CN" sz="2800" b="1" dirty="0">
                  <a:solidFill>
                    <a:srgbClr val="0084D2"/>
                  </a:solidFill>
                  <a:cs typeface="微软雅黑" panose="020B0503020204020204" pitchFamily="34" charset="-122"/>
                </a:rPr>
                <a:t> </a:t>
              </a:r>
              <a:r>
                <a:rPr lang="zh-CN" altLang="zh-CN" sz="2800" b="1" dirty="0">
                  <a:solidFill>
                    <a:srgbClr val="0084D2"/>
                  </a:solidFill>
                  <a:cs typeface="微软雅黑" panose="020B0503020204020204" pitchFamily="34" charset="-122"/>
                </a:rPr>
                <a:t>“又多又挤” – 按“留存数量”与”留存密度”的综合指标</a:t>
              </a:r>
            </a:p>
          </p:txBody>
        </p:sp>
        <p:sp>
          <p:nvSpPr>
            <p:cNvPr id="6" name="等腰三角形 5"/>
            <p:cNvSpPr/>
            <p:nvPr/>
          </p:nvSpPr>
          <p:spPr>
            <a:xfrm rot="5400000">
              <a:off x="1478" y="2592"/>
              <a:ext cx="390" cy="318"/>
            </a:xfrm>
            <a:prstGeom prst="triangle">
              <a:avLst/>
            </a:prstGeom>
            <a:solidFill>
              <a:srgbClr val="008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961390" y="3225165"/>
            <a:ext cx="4865370" cy="2846070"/>
          </a:xfrm>
          <a:prstGeom prst="rect">
            <a:avLst/>
          </a:prstGeom>
          <a:noFill/>
        </p:spPr>
        <p:txBody>
          <a:bodyPr wrap="square" rtlCol="0">
            <a:spAutoFit/>
          </a:bodyPr>
          <a:lstStyle/>
          <a:p>
            <a:pPr algn="l">
              <a:lnSpc>
                <a:spcPct val="170000"/>
              </a:lnSpc>
              <a:spcBef>
                <a:spcPts val="0"/>
              </a:spcBef>
              <a:spcAft>
                <a:spcPts val="0"/>
              </a:spcAft>
            </a:pP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将留存流量和留存流量密度采用z-score标准化后相加，以此排序</a:t>
            </a: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这样可以兼顾留存流量和留存流量密度两个指标</a:t>
            </a: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p>
          <a:p>
            <a:pPr algn="l">
              <a:lnSpc>
                <a:spcPct val="100000"/>
              </a:lnSpc>
              <a:spcBef>
                <a:spcPts val="0"/>
              </a:spcBef>
              <a:spcAft>
                <a:spcPts val="0"/>
              </a:spcAft>
            </a:pPr>
            <a:endPar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70000"/>
              </a:lnSpc>
              <a:spcBef>
                <a:spcPts val="0"/>
              </a:spcBef>
              <a:spcAft>
                <a:spcPts val="0"/>
              </a:spcAft>
            </a:pPr>
            <a:endPar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70000"/>
              </a:lnSpc>
              <a:spcBef>
                <a:spcPts val="0"/>
              </a:spcBef>
              <a:spcAft>
                <a:spcPts val="0"/>
              </a:spcAft>
            </a:pPr>
            <a:endPar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70000"/>
              </a:lnSpc>
              <a:spcBef>
                <a:spcPts val="0"/>
              </a:spcBef>
              <a:spcAft>
                <a:spcPts val="0"/>
              </a:spcAft>
            </a:pP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前40区域共包含353个围栏。</a:t>
            </a:r>
          </a:p>
        </p:txBody>
      </p:sp>
      <p:sp>
        <p:nvSpPr>
          <p:cNvPr id="24" name="文本框 23"/>
          <p:cNvSpPr txBox="1"/>
          <p:nvPr/>
        </p:nvSpPr>
        <p:spPr>
          <a:xfrm>
            <a:off x="6385560" y="1968500"/>
            <a:ext cx="4316095" cy="4215765"/>
          </a:xfrm>
          <a:prstGeom prst="rect">
            <a:avLst/>
          </a:prstGeom>
          <a:noFill/>
        </p:spPr>
        <p:txBody>
          <a:bodyPr wrap="square" rtlCol="0">
            <a:spAutoFit/>
          </a:bodyPr>
          <a:lstStyle/>
          <a:p>
            <a:pPr algn="l">
              <a:lnSpc>
                <a:spcPct val="150000"/>
              </a:lnSpc>
            </a:pP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用folium可视化潮汐停车围栏位置:</a:t>
            </a:r>
            <a:r>
              <a:rPr lang="zh-CN" sz="14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 </a:t>
            </a:r>
          </a:p>
          <a:p>
            <a:pPr algn="l">
              <a:lnSpc>
                <a:spcPct val="150000"/>
              </a:lnSpc>
            </a:pPr>
            <a:endParaRPr lang="zh-CN" sz="14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50000"/>
              </a:lnSpc>
            </a:pPr>
            <a:endParaRPr lang="zh-CN" sz="14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50000"/>
              </a:lnSpc>
            </a:pPr>
            <a:endParaRPr lang="zh-CN" sz="14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50000"/>
              </a:lnSpc>
            </a:pPr>
            <a:endParaRPr lang="zh-CN" sz="14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50000"/>
              </a:lnSpc>
            </a:pPr>
            <a:endParaRPr lang="zh-CN" sz="10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50000"/>
              </a:lnSpc>
            </a:pPr>
            <a:endParaRPr lang="zh-CN" sz="10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50000"/>
              </a:lnSpc>
            </a:pPr>
            <a:endParaRPr lang="zh-CN" sz="10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50000"/>
              </a:lnSpc>
            </a:pPr>
            <a:endParaRPr lang="zh-CN" sz="10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00000"/>
              </a:lnSpc>
            </a:pPr>
            <a:endParaRPr lang="zh-CN" sz="14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00000"/>
              </a:lnSpc>
            </a:pPr>
            <a:endParaRPr lang="zh-CN" sz="14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50000"/>
              </a:lnSpc>
            </a:pPr>
            <a:endPar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50000"/>
              </a:lnSpc>
            </a:pP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提交结果：</a:t>
            </a:r>
            <a:r>
              <a:rPr lang="zh-CN" sz="1600" i="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（最终答案）</a:t>
            </a:r>
            <a:endPar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50000"/>
              </a:lnSpc>
            </a:pPr>
            <a:endPar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1033145" y="2385060"/>
            <a:ext cx="4950460" cy="770890"/>
          </a:xfrm>
          <a:prstGeom prst="rect">
            <a:avLst/>
          </a:prstGeom>
        </p:spPr>
      </p:pic>
      <p:pic>
        <p:nvPicPr>
          <p:cNvPr id="29" name="Picture 29"/>
          <p:cNvPicPr>
            <a:picLocks noChangeAspect="1"/>
          </p:cNvPicPr>
          <p:nvPr/>
        </p:nvPicPr>
        <p:blipFill>
          <a:blip r:embed="rId3"/>
          <a:stretch>
            <a:fillRect/>
          </a:stretch>
        </p:blipFill>
        <p:spPr>
          <a:xfrm>
            <a:off x="1032828" y="4681855"/>
            <a:ext cx="3438525" cy="914400"/>
          </a:xfrm>
          <a:prstGeom prst="rect">
            <a:avLst/>
          </a:prstGeom>
        </p:spPr>
      </p:pic>
      <p:pic>
        <p:nvPicPr>
          <p:cNvPr id="30" name="Picture 30"/>
          <p:cNvPicPr>
            <a:picLocks noChangeAspect="1"/>
          </p:cNvPicPr>
          <p:nvPr/>
        </p:nvPicPr>
        <p:blipFill>
          <a:blip r:embed="rId4"/>
          <a:stretch>
            <a:fillRect/>
          </a:stretch>
        </p:blipFill>
        <p:spPr>
          <a:xfrm>
            <a:off x="6487160" y="2385060"/>
            <a:ext cx="3295650" cy="3002915"/>
          </a:xfrm>
          <a:prstGeom prst="rect">
            <a:avLst/>
          </a:prstGeom>
        </p:spPr>
      </p:pic>
      <p:pic>
        <p:nvPicPr>
          <p:cNvPr id="7" name="图片 6" descr="图片5"/>
          <p:cNvPicPr>
            <a:picLocks noChangeAspect="1"/>
          </p:cNvPicPr>
          <p:nvPr/>
        </p:nvPicPr>
        <p:blipFill>
          <a:blip r:embed="rId5"/>
          <a:srcRect l="41603" t="-1724" r="4310" b="-1724"/>
          <a:stretch>
            <a:fillRect/>
          </a:stretch>
        </p:blipFill>
        <p:spPr>
          <a:xfrm>
            <a:off x="6487160" y="5761355"/>
            <a:ext cx="4279900" cy="30289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ppt内页"/>
          <p:cNvPicPr>
            <a:picLocks noChangeAspect="1"/>
          </p:cNvPicPr>
          <p:nvPr>
            <p:custDataLst>
              <p:tags r:id="rId1"/>
            </p:custDataLst>
          </p:nvPr>
        </p:nvPicPr>
        <p:blipFill>
          <a:blip r:embed="rId3"/>
          <a:stretch>
            <a:fillRect/>
          </a:stretch>
        </p:blipFill>
        <p:spPr>
          <a:xfrm>
            <a:off x="-635" y="2632075"/>
            <a:ext cx="12192000" cy="1706880"/>
          </a:xfrm>
          <a:prstGeom prst="rect">
            <a:avLst/>
          </a:prstGeom>
          <a:solidFill>
            <a:schemeClr val="bg1"/>
          </a:solidFill>
        </p:spPr>
      </p:pic>
      <p:sp>
        <p:nvSpPr>
          <p:cNvPr id="4" name="矩形 3"/>
          <p:cNvSpPr/>
          <p:nvPr/>
        </p:nvSpPr>
        <p:spPr>
          <a:xfrm>
            <a:off x="-78105" y="2621280"/>
            <a:ext cx="13531850" cy="1712595"/>
          </a:xfrm>
          <a:prstGeom prst="rect">
            <a:avLst/>
          </a:prstGeom>
          <a:solidFill>
            <a:schemeClr val="bg1">
              <a:alpha val="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4218940" y="3093720"/>
            <a:ext cx="3754755" cy="783590"/>
          </a:xfrm>
          <a:prstGeom prst="rect">
            <a:avLst/>
          </a:prstGeom>
          <a:noFill/>
        </p:spPr>
        <p:txBody>
          <a:bodyPr wrap="square" rtlCol="0">
            <a:spAutoFit/>
            <a:scene3d>
              <a:camera prst="orthographicFront"/>
              <a:lightRig rig="threePt" dir="t"/>
            </a:scene3d>
          </a:bodyPr>
          <a:lstStyle/>
          <a:p>
            <a:r>
              <a:rPr lang="zh-CN" altLang="en-US" sz="4500" b="1" dirty="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阿里巴巴普惠体 Medium" panose="00020600040101010101" pitchFamily="18" charset="-122"/>
              </a:rPr>
              <a:t>五、总结思考</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24790" y="277495"/>
            <a:ext cx="9332595" cy="583565"/>
          </a:xfrm>
          <a:prstGeom prst="rect">
            <a:avLst/>
          </a:prstGeom>
          <a:noFill/>
        </p:spPr>
        <p:txBody>
          <a:bodyPr wrap="square" rtlCol="0">
            <a:spAutoFit/>
          </a:bodyPr>
          <a:lstStyle/>
          <a:p>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总结思考</a:t>
            </a:r>
            <a:r>
              <a:rPr lang="en-US" altLang="zh-CN"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a:t>
            </a:r>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sym typeface="+mn-ea"/>
              </a:rPr>
              <a:t>针对“还不进”问题的用户调度策略</a:t>
            </a:r>
            <a:endPar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endParaRPr>
          </a:p>
        </p:txBody>
      </p:sp>
      <p:sp>
        <p:nvSpPr>
          <p:cNvPr id="2" name="矩形 1"/>
          <p:cNvSpPr/>
          <p:nvPr/>
        </p:nvSpPr>
        <p:spPr>
          <a:xfrm>
            <a:off x="0" y="261620"/>
            <a:ext cx="133985" cy="623570"/>
          </a:xfrm>
          <a:prstGeom prst="rect">
            <a:avLst/>
          </a:prstGeom>
          <a:gradFill>
            <a:gsLst>
              <a:gs pos="0">
                <a:srgbClr val="00A0E9"/>
              </a:gs>
              <a:gs pos="100000">
                <a:srgbClr val="007FC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单圆角矩形 12"/>
          <p:cNvSpPr/>
          <p:nvPr/>
        </p:nvSpPr>
        <p:spPr>
          <a:xfrm>
            <a:off x="752277" y="1265309"/>
            <a:ext cx="10150673" cy="4857568"/>
          </a:xfrm>
          <a:prstGeom prst="round1Rect">
            <a:avLst>
              <a:gd name="adj" fmla="val 0"/>
            </a:avLst>
          </a:prstGeom>
          <a:solidFill>
            <a:srgbClr val="EFF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dirty="0">
              <a:solidFill>
                <a:schemeClr val="tx1">
                  <a:lumMod val="85000"/>
                  <a:lumOff val="15000"/>
                </a:schemeClr>
              </a:solidFill>
            </a:endParaRPr>
          </a:p>
        </p:txBody>
      </p:sp>
      <p:grpSp>
        <p:nvGrpSpPr>
          <p:cNvPr id="9" name="组合 8"/>
          <p:cNvGrpSpPr/>
          <p:nvPr/>
        </p:nvGrpSpPr>
        <p:grpSpPr>
          <a:xfrm>
            <a:off x="961390" y="1285240"/>
            <a:ext cx="9941560" cy="737235"/>
            <a:chOff x="1514" y="2024"/>
            <a:chExt cx="15116" cy="1161"/>
          </a:xfrm>
        </p:grpSpPr>
        <p:sp>
          <p:nvSpPr>
            <p:cNvPr id="5" name="文本框 4"/>
            <p:cNvSpPr txBox="1"/>
            <p:nvPr/>
          </p:nvSpPr>
          <p:spPr>
            <a:xfrm>
              <a:off x="1623" y="2024"/>
              <a:ext cx="15007" cy="1161"/>
            </a:xfrm>
            <a:prstGeom prst="rect">
              <a:avLst/>
            </a:prstGeom>
            <a:noFill/>
          </p:spPr>
          <p:txBody>
            <a:bodyPr wrap="square" rtlCol="0">
              <a:spAutoFit/>
            </a:bodyPr>
            <a:lstStyle>
              <a:defPPr>
                <a:defRPr lang="en-US"/>
              </a:defPPr>
              <a:lvl1pPr algn="ctr" defTabSz="457200">
                <a:lnSpc>
                  <a:spcPct val="130000"/>
                </a:lnSpc>
                <a:defRPr kumimoji="1" sz="2000">
                  <a:solidFill>
                    <a:schemeClr val="tx1">
                      <a:lumMod val="85000"/>
                      <a:lumOff val="15000"/>
                    </a:schemeClr>
                  </a:solidFill>
                  <a:latin typeface="微软雅黑" panose="020B0503020204020204" pitchFamily="34" charset="-122"/>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pPr algn="l">
                <a:lnSpc>
                  <a:spcPct val="150000"/>
                </a:lnSpc>
              </a:pPr>
              <a:r>
                <a:rPr lang="en-US" altLang="zh-CN" sz="2800" b="1" dirty="0">
                  <a:solidFill>
                    <a:srgbClr val="0084D2"/>
                  </a:solidFill>
                  <a:cs typeface="微软雅黑" panose="020B0503020204020204" pitchFamily="34" charset="-122"/>
                </a:rPr>
                <a:t> </a:t>
              </a:r>
              <a:r>
                <a:rPr lang="zh-CN" altLang="zh-CN" sz="2800" b="1" dirty="0">
                  <a:solidFill>
                    <a:srgbClr val="0084D2"/>
                  </a:solidFill>
                  <a:cs typeface="微软雅黑" panose="020B0503020204020204" pitchFamily="34" charset="-122"/>
                </a:rPr>
                <a:t>寻找“不繁忙”单车围栏的方法</a:t>
              </a:r>
            </a:p>
          </p:txBody>
        </p:sp>
        <p:sp>
          <p:nvSpPr>
            <p:cNvPr id="6" name="等腰三角形 5"/>
            <p:cNvSpPr/>
            <p:nvPr/>
          </p:nvSpPr>
          <p:spPr>
            <a:xfrm rot="5400000">
              <a:off x="1478" y="2592"/>
              <a:ext cx="390" cy="318"/>
            </a:xfrm>
            <a:prstGeom prst="triangle">
              <a:avLst/>
            </a:prstGeom>
            <a:solidFill>
              <a:srgbClr val="008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1065962" y="2022475"/>
            <a:ext cx="5163185" cy="3803734"/>
          </a:xfrm>
          <a:prstGeom prst="rect">
            <a:avLst/>
          </a:prstGeom>
          <a:noFill/>
        </p:spPr>
        <p:txBody>
          <a:bodyPr wrap="square" rtlCol="0">
            <a:spAutoFit/>
          </a:bodyPr>
          <a:lstStyle/>
          <a:p>
            <a:pPr algn="l">
              <a:lnSpc>
                <a:spcPct val="170000"/>
              </a:lnSpc>
              <a:spcBef>
                <a:spcPts val="0"/>
              </a:spcBef>
              <a:spcAft>
                <a:spcPts val="0"/>
              </a:spcAft>
            </a:pPr>
            <a:r>
              <a:rPr sz="1600" dirty="0" err="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经过对哈啰单车调度人员的调查</a:t>
            </a:r>
            <a:r>
              <a:rPr 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600" dirty="0" err="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我们得知共享单车调度是全天进行的</a:t>
            </a:r>
            <a:r>
              <a:rPr 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所以可以</a:t>
            </a:r>
            <a:r>
              <a:rPr 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将</a:t>
            </a:r>
            <a:r>
              <a:rPr lang="zh-CN" altLang="en-US"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面临</a:t>
            </a:r>
            <a:r>
              <a:rPr lang="en-US" alt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停车难</a:t>
            </a:r>
            <a:r>
              <a:rPr lang="en-US" alt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问题的</a:t>
            </a:r>
            <a:r>
              <a:rPr 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用户引导至</a:t>
            </a:r>
            <a:r>
              <a:rPr lang="zh-CN" altLang="en-US"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符合以下规则的停车围栏之一</a:t>
            </a:r>
            <a:r>
              <a:rPr lang="en-US" alt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70000"/>
              </a:lnSpc>
              <a:spcBef>
                <a:spcPts val="0"/>
              </a:spcBef>
              <a:spcAft>
                <a:spcPts val="0"/>
              </a:spcAft>
            </a:pPr>
            <a:endParaRPr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70000"/>
              </a:lnSpc>
              <a:spcBef>
                <a:spcPts val="0"/>
              </a:spcBef>
              <a:spcAft>
                <a:spcPts val="0"/>
              </a:spcAft>
            </a:pPr>
            <a:endParaRPr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70000"/>
              </a:lnSpc>
              <a:spcBef>
                <a:spcPts val="0"/>
              </a:spcBef>
              <a:spcAft>
                <a:spcPts val="0"/>
              </a:spcAft>
            </a:pPr>
            <a:endParaRPr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70000"/>
              </a:lnSpc>
              <a:spcBef>
                <a:spcPts val="0"/>
              </a:spcBef>
              <a:spcAft>
                <a:spcPts val="0"/>
              </a:spcAft>
            </a:pPr>
            <a:endParaRPr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70000"/>
              </a:lnSpc>
              <a:spcBef>
                <a:spcPts val="0"/>
              </a:spcBef>
              <a:spcAft>
                <a:spcPts val="0"/>
              </a:spcAft>
            </a:pPr>
            <a:endParaRPr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70000"/>
              </a:lnSpc>
              <a:spcBef>
                <a:spcPts val="0"/>
              </a:spcBef>
              <a:spcAft>
                <a:spcPts val="0"/>
              </a:spcAft>
            </a:pPr>
            <a:endParaRPr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Block Arc 64"/>
          <p:cNvSpPr>
            <a:spLocks noChangeAspect="1"/>
          </p:cNvSpPr>
          <p:nvPr>
            <p:custDataLst>
              <p:tags r:id="rId1"/>
            </p:custDataLst>
          </p:nvPr>
        </p:nvSpPr>
        <p:spPr>
          <a:xfrm rot="10800000">
            <a:off x="1971040" y="3694093"/>
            <a:ext cx="1541383" cy="1599416"/>
          </a:xfrm>
          <a:prstGeom prst="blockArc">
            <a:avLst>
              <a:gd name="adj1" fmla="val 10800000"/>
              <a:gd name="adj2" fmla="val 0"/>
              <a:gd name="adj3" fmla="val 9694"/>
            </a:avLst>
          </a:prstGeom>
          <a:solidFill>
            <a:sysClr val="window" lastClr="FFFFFF">
              <a:lumMod val="85000"/>
            </a:sysClr>
          </a:solidFill>
          <a:ln>
            <a:noFill/>
          </a:ln>
          <a:effectLst/>
        </p:spPr>
        <p:style>
          <a:lnRef idx="1">
            <a:srgbClr val="1F74AD"/>
          </a:lnRef>
          <a:fillRef idx="3">
            <a:srgbClr val="1F74AD"/>
          </a:fillRef>
          <a:effectRef idx="2">
            <a:srgbClr val="1F74AD"/>
          </a:effectRef>
          <a:fontRef idx="minor">
            <a:sysClr val="window" lastClr="FFFFFF"/>
          </a:fontRef>
        </p:style>
        <p:txBody>
          <a:bodyPr wrap="square" lIns="90000" tIns="46800" rIns="90000" bIns="46800" rtlCol="0" anchor="ctr"/>
          <a:lstStyle/>
          <a:p>
            <a:pPr algn="ctr">
              <a:lnSpc>
                <a:spcPct val="120000"/>
              </a:lnSpc>
            </a:pPr>
            <a:endParaRPr lang="en-US" sz="9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Block Arc 68"/>
          <p:cNvSpPr>
            <a:spLocks noChangeAspect="1"/>
          </p:cNvSpPr>
          <p:nvPr>
            <p:custDataLst>
              <p:tags r:id="rId2"/>
            </p:custDataLst>
          </p:nvPr>
        </p:nvSpPr>
        <p:spPr>
          <a:xfrm>
            <a:off x="3363337" y="3701597"/>
            <a:ext cx="1541383" cy="1599416"/>
          </a:xfrm>
          <a:prstGeom prst="blockArc">
            <a:avLst>
              <a:gd name="adj1" fmla="val 10800000"/>
              <a:gd name="adj2" fmla="val 0"/>
              <a:gd name="adj3" fmla="val 9694"/>
            </a:avLst>
          </a:prstGeom>
          <a:solidFill>
            <a:sysClr val="window" lastClr="FFFFFF">
              <a:lumMod val="85000"/>
            </a:sysClr>
          </a:solidFill>
          <a:ln>
            <a:noFill/>
          </a:ln>
          <a:effectLst/>
        </p:spPr>
        <p:style>
          <a:lnRef idx="1">
            <a:srgbClr val="1F74AD"/>
          </a:lnRef>
          <a:fillRef idx="3">
            <a:srgbClr val="1F74AD"/>
          </a:fillRef>
          <a:effectRef idx="2">
            <a:srgbClr val="1F74AD"/>
          </a:effectRef>
          <a:fontRef idx="minor">
            <a:sysClr val="window" lastClr="FFFFFF"/>
          </a:fontRef>
        </p:style>
        <p:txBody>
          <a:bodyPr wrap="square" lIns="90000" tIns="46800" rIns="90000" bIns="46800" rtlCol="0" anchor="ctr"/>
          <a:lstStyle/>
          <a:p>
            <a:pPr algn="ctr">
              <a:lnSpc>
                <a:spcPct val="120000"/>
              </a:lnSpc>
            </a:pPr>
            <a:endParaRPr lang="en-US" sz="9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Block Arc 71"/>
          <p:cNvSpPr>
            <a:spLocks noChangeAspect="1"/>
          </p:cNvSpPr>
          <p:nvPr>
            <p:custDataLst>
              <p:tags r:id="rId3"/>
            </p:custDataLst>
          </p:nvPr>
        </p:nvSpPr>
        <p:spPr>
          <a:xfrm>
            <a:off x="1971040" y="3701597"/>
            <a:ext cx="1541383" cy="1599416"/>
          </a:xfrm>
          <a:prstGeom prst="blockArc">
            <a:avLst>
              <a:gd name="adj1" fmla="val 10800000"/>
              <a:gd name="adj2" fmla="val 0"/>
              <a:gd name="adj3" fmla="val 9694"/>
            </a:avLst>
          </a:prstGeom>
          <a:solidFill>
            <a:srgbClr val="1F74AD"/>
          </a:solidFill>
          <a:ln>
            <a:noFill/>
          </a:ln>
          <a:effectLst/>
        </p:spPr>
        <p:style>
          <a:lnRef idx="1">
            <a:srgbClr val="1F74AD"/>
          </a:lnRef>
          <a:fillRef idx="3">
            <a:srgbClr val="1F74AD"/>
          </a:fillRef>
          <a:effectRef idx="2">
            <a:srgbClr val="1F74AD"/>
          </a:effectRef>
          <a:fontRef idx="minor">
            <a:sysClr val="window" lastClr="FFFFFF"/>
          </a:fontRef>
        </p:style>
        <p:txBody>
          <a:bodyPr wrap="square" lIns="90000" tIns="46800" rIns="90000" bIns="46800" rtlCol="0" anchor="ctr"/>
          <a:lstStyle/>
          <a:p>
            <a:pPr algn="ctr">
              <a:lnSpc>
                <a:spcPct val="120000"/>
              </a:lnSpc>
            </a:pPr>
            <a:endParaRPr lang="en-US" sz="9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Block Arc 73"/>
          <p:cNvSpPr>
            <a:spLocks noChangeAspect="1"/>
          </p:cNvSpPr>
          <p:nvPr>
            <p:custDataLst>
              <p:tags r:id="rId4"/>
            </p:custDataLst>
          </p:nvPr>
        </p:nvSpPr>
        <p:spPr>
          <a:xfrm rot="10800000">
            <a:off x="3363337" y="3694093"/>
            <a:ext cx="1541383" cy="1599416"/>
          </a:xfrm>
          <a:prstGeom prst="blockArc">
            <a:avLst>
              <a:gd name="adj1" fmla="val 10800000"/>
              <a:gd name="adj2" fmla="val 0"/>
              <a:gd name="adj3" fmla="val 9694"/>
            </a:avLst>
          </a:prstGeom>
          <a:solidFill>
            <a:srgbClr val="3498DB"/>
          </a:solidFill>
          <a:ln>
            <a:noFill/>
          </a:ln>
          <a:effectLst/>
        </p:spPr>
        <p:style>
          <a:lnRef idx="1">
            <a:srgbClr val="1F74AD"/>
          </a:lnRef>
          <a:fillRef idx="3">
            <a:srgbClr val="1F74AD"/>
          </a:fillRef>
          <a:effectRef idx="2">
            <a:srgbClr val="1F74AD"/>
          </a:effectRef>
          <a:fontRef idx="minor">
            <a:sysClr val="window" lastClr="FFFFFF"/>
          </a:fontRef>
        </p:style>
        <p:txBody>
          <a:bodyPr wrap="square" lIns="90000" tIns="46800" rIns="90000" bIns="46800" rtlCol="0" anchor="ctr"/>
          <a:lstStyle/>
          <a:p>
            <a:pPr algn="ctr">
              <a:lnSpc>
                <a:spcPct val="120000"/>
              </a:lnSpc>
            </a:pPr>
            <a:endParaRPr lang="en-US" sz="9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0" name="文本框 49"/>
          <p:cNvSpPr txBox="1"/>
          <p:nvPr>
            <p:custDataLst>
              <p:tags r:id="rId5"/>
            </p:custDataLst>
          </p:nvPr>
        </p:nvSpPr>
        <p:spPr>
          <a:xfrm>
            <a:off x="3461184" y="5382756"/>
            <a:ext cx="1385450" cy="608857"/>
          </a:xfrm>
          <a:prstGeom prst="rect">
            <a:avLst/>
          </a:prstGeom>
        </p:spPr>
        <p:txBody>
          <a:bodyPr wrap="square" lIns="90000" tIns="46800" rIns="90000" bIns="46800" anchor="ctr" anchorCtr="0">
            <a:normAutofit fontScale="60000" lnSpcReduction="20000"/>
          </a:bodyPr>
          <a:lstStyle>
            <a:defPPr>
              <a:defRPr lang="zh-CN"/>
            </a:defPPr>
            <a:lvl1pPr algn="ctr">
              <a:defRPr sz="2000" b="1">
                <a:latin typeface="Arial" panose="020B0604020202020204" pitchFamily="34" charset="0"/>
                <a:ea typeface="微软雅黑" panose="020B0503020204020204" pitchFamily="34" charset="-122"/>
                <a:cs typeface="Lato Regular"/>
              </a:defRPr>
            </a:lvl1pPr>
          </a:lstStyle>
          <a:p>
            <a:pPr>
              <a:lnSpc>
                <a:spcPct val="120000"/>
              </a:lnSpc>
            </a:pPr>
            <a:r>
              <a:rPr dirty="0" err="1">
                <a:solidFill>
                  <a:srgbClr val="0084D2"/>
                </a:solidFill>
                <a:latin typeface="微软雅黑" panose="020B0503020204020204" pitchFamily="34" charset="-122"/>
                <a:cs typeface="微软雅黑" panose="020B0503020204020204" pitchFamily="34" charset="-122"/>
                <a:sym typeface="+mn-ea"/>
              </a:rPr>
              <a:t>预计入流量</a:t>
            </a:r>
            <a:r>
              <a:rPr lang="zh-CN" altLang="en-US" dirty="0">
                <a:solidFill>
                  <a:srgbClr val="0084D2"/>
                </a:solidFill>
                <a:latin typeface="微软雅黑" panose="020B0503020204020204" pitchFamily="34" charset="-122"/>
                <a:cs typeface="微软雅黑" panose="020B0503020204020204" pitchFamily="34" charset="-122"/>
                <a:sym typeface="+mn-ea"/>
              </a:rPr>
              <a:t>及预计入密度</a:t>
            </a:r>
            <a:r>
              <a:rPr dirty="0" err="1">
                <a:solidFill>
                  <a:srgbClr val="0084D2"/>
                </a:solidFill>
                <a:latin typeface="微软雅黑" panose="020B0503020204020204" pitchFamily="34" charset="-122"/>
                <a:cs typeface="微软雅黑" panose="020B0503020204020204" pitchFamily="34" charset="-122"/>
                <a:sym typeface="+mn-ea"/>
              </a:rPr>
              <a:t>较小</a:t>
            </a:r>
            <a:endParaRPr lang="zh-CN" altLang="en-US" spc="3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2" name="文本框 81"/>
          <p:cNvSpPr txBox="1"/>
          <p:nvPr>
            <p:custDataLst>
              <p:tags r:id="rId6"/>
            </p:custDataLst>
          </p:nvPr>
        </p:nvSpPr>
        <p:spPr>
          <a:xfrm>
            <a:off x="2008441" y="5373830"/>
            <a:ext cx="1385450" cy="516959"/>
          </a:xfrm>
          <a:prstGeom prst="rect">
            <a:avLst/>
          </a:prstGeom>
        </p:spPr>
        <p:txBody>
          <a:bodyPr wrap="square" lIns="90000" tIns="46800" rIns="90000" bIns="46800" anchor="ctr" anchorCtr="0">
            <a:normAutofit fontScale="65000" lnSpcReduction="20000"/>
          </a:bodyPr>
          <a:lstStyle>
            <a:defPPr>
              <a:defRPr lang="zh-CN"/>
            </a:defPPr>
            <a:lvl1pPr algn="ctr">
              <a:defRPr sz="2000" b="1">
                <a:latin typeface="Arial" panose="020B0604020202020204" pitchFamily="34" charset="0"/>
                <a:ea typeface="微软雅黑" panose="020B0503020204020204" pitchFamily="34" charset="-122"/>
                <a:cs typeface="Lato Regular"/>
              </a:defRPr>
            </a:lvl1pPr>
          </a:lstStyle>
          <a:p>
            <a:pPr>
              <a:lnSpc>
                <a:spcPct val="120000"/>
              </a:lnSpc>
            </a:pPr>
            <a:r>
              <a:rPr dirty="0" err="1">
                <a:solidFill>
                  <a:srgbClr val="0084D2"/>
                </a:solidFill>
                <a:latin typeface="微软雅黑" panose="020B0503020204020204" pitchFamily="34" charset="-122"/>
                <a:cs typeface="微软雅黑" panose="020B0503020204020204" pitchFamily="34" charset="-122"/>
                <a:sym typeface="+mn-ea"/>
              </a:rPr>
              <a:t>现存车辆较少</a:t>
            </a:r>
            <a:r>
              <a:rPr lang="zh-CN" altLang="en-US" dirty="0">
                <a:solidFill>
                  <a:srgbClr val="0084D2"/>
                </a:solidFill>
                <a:latin typeface="微软雅黑" panose="020B0503020204020204" pitchFamily="34" charset="-122"/>
                <a:cs typeface="微软雅黑" panose="020B0503020204020204" pitchFamily="34" charset="-122"/>
                <a:sym typeface="+mn-ea"/>
              </a:rPr>
              <a:t>且车辆密度较小</a:t>
            </a:r>
            <a:endParaRPr lang="zh-CN" altLang="en-US" spc="3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5" name="文本框 14"/>
          <p:cNvSpPr txBox="1"/>
          <p:nvPr/>
        </p:nvSpPr>
        <p:spPr>
          <a:xfrm>
            <a:off x="6422086" y="3471963"/>
            <a:ext cx="4287925" cy="3803734"/>
          </a:xfrm>
          <a:prstGeom prst="rect">
            <a:avLst/>
          </a:prstGeom>
          <a:noFill/>
        </p:spPr>
        <p:txBody>
          <a:bodyPr wrap="square" rtlCol="0">
            <a:spAutoFit/>
          </a:bodyPr>
          <a:lstStyle/>
          <a:p>
            <a:pPr algn="l">
              <a:lnSpc>
                <a:spcPct val="170000"/>
              </a:lnSpc>
              <a:spcBef>
                <a:spcPts val="0"/>
              </a:spcBef>
              <a:spcAft>
                <a:spcPts val="0"/>
              </a:spcAft>
            </a:pPr>
            <a:r>
              <a:rPr sz="1600" dirty="0" err="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预计</a:t>
            </a:r>
            <a:r>
              <a:rPr lang="zh-CN" altLang="en-US"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入</a:t>
            </a:r>
            <a:r>
              <a:rPr sz="1600" dirty="0" err="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流量</a:t>
            </a:r>
            <a:r>
              <a:rPr lang="en-US"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入密度</a:t>
            </a:r>
            <a:r>
              <a:rPr sz="1600" dirty="0" err="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可通过将共享单车围栏的流量数据</a:t>
            </a:r>
            <a:r>
              <a:rPr sz="1600" b="1" dirty="0" err="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按照时及分划分后</a:t>
            </a:r>
            <a:r>
              <a:rPr sz="1600" dirty="0" err="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进行时间序列数据分析</a:t>
            </a:r>
            <a:r>
              <a:rPr 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此次因缺乏较为长期的时间序列数据</a:t>
            </a:r>
            <a:r>
              <a:rPr lang="en-US" alt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故没有在模拟引导中体现</a:t>
            </a:r>
            <a:endParaRPr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70000"/>
              </a:lnSpc>
              <a:spcBef>
                <a:spcPts val="0"/>
              </a:spcBef>
              <a:spcAft>
                <a:spcPts val="0"/>
              </a:spcAft>
            </a:pPr>
            <a:endParaRPr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70000"/>
              </a:lnSpc>
              <a:spcBef>
                <a:spcPts val="0"/>
              </a:spcBef>
              <a:spcAft>
                <a:spcPts val="0"/>
              </a:spcAft>
            </a:pPr>
            <a:endParaRPr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70000"/>
              </a:lnSpc>
              <a:spcBef>
                <a:spcPts val="0"/>
              </a:spcBef>
              <a:spcAft>
                <a:spcPts val="0"/>
              </a:spcAft>
            </a:pPr>
            <a:endParaRPr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70000"/>
              </a:lnSpc>
              <a:spcBef>
                <a:spcPts val="0"/>
              </a:spcBef>
              <a:spcAft>
                <a:spcPts val="0"/>
              </a:spcAft>
            </a:pPr>
            <a:endParaRPr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70000"/>
              </a:lnSpc>
              <a:spcBef>
                <a:spcPts val="0"/>
              </a:spcBef>
              <a:spcAft>
                <a:spcPts val="0"/>
              </a:spcAft>
            </a:pPr>
            <a:endParaRPr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8" name="图片 17" descr="303b32303230303236353bb5d8cdbccebbd6c3"/>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60930" y="4065568"/>
            <a:ext cx="762000" cy="762000"/>
          </a:xfrm>
          <a:prstGeom prst="rect">
            <a:avLst/>
          </a:prstGeom>
        </p:spPr>
      </p:pic>
      <p:pic>
        <p:nvPicPr>
          <p:cNvPr id="20" name="图片 19" descr="303b32303238313030323bcad0b3a1d4a4b2e2"/>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52850" y="4064298"/>
            <a:ext cx="763270" cy="76327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24790" y="277495"/>
            <a:ext cx="9332595" cy="583565"/>
          </a:xfrm>
          <a:prstGeom prst="rect">
            <a:avLst/>
          </a:prstGeom>
          <a:noFill/>
        </p:spPr>
        <p:txBody>
          <a:bodyPr wrap="square" rtlCol="0">
            <a:spAutoFit/>
          </a:bodyPr>
          <a:lstStyle/>
          <a:p>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总结思考</a:t>
            </a:r>
            <a:r>
              <a:rPr lang="en-US" altLang="zh-CN"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a:t>
            </a:r>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sym typeface="+mn-ea"/>
              </a:rPr>
              <a:t>针对“还不进”问题的用户调度策略</a:t>
            </a:r>
            <a:endPar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endParaRPr>
          </a:p>
        </p:txBody>
      </p:sp>
      <p:sp>
        <p:nvSpPr>
          <p:cNvPr id="2" name="矩形 1"/>
          <p:cNvSpPr/>
          <p:nvPr/>
        </p:nvSpPr>
        <p:spPr>
          <a:xfrm>
            <a:off x="0" y="261620"/>
            <a:ext cx="133985" cy="623570"/>
          </a:xfrm>
          <a:prstGeom prst="rect">
            <a:avLst/>
          </a:prstGeom>
          <a:gradFill>
            <a:gsLst>
              <a:gs pos="0">
                <a:srgbClr val="00A0E9"/>
              </a:gs>
              <a:gs pos="100000">
                <a:srgbClr val="007FC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单圆角矩形 12"/>
          <p:cNvSpPr/>
          <p:nvPr/>
        </p:nvSpPr>
        <p:spPr>
          <a:xfrm>
            <a:off x="629227" y="1285210"/>
            <a:ext cx="10150673" cy="4857568"/>
          </a:xfrm>
          <a:prstGeom prst="round1Rect">
            <a:avLst>
              <a:gd name="adj" fmla="val 0"/>
            </a:avLst>
          </a:prstGeom>
          <a:solidFill>
            <a:srgbClr val="EFF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dirty="0">
              <a:solidFill>
                <a:schemeClr val="tx1">
                  <a:lumMod val="85000"/>
                  <a:lumOff val="15000"/>
                </a:schemeClr>
              </a:solidFill>
            </a:endParaRPr>
          </a:p>
        </p:txBody>
      </p:sp>
      <p:grpSp>
        <p:nvGrpSpPr>
          <p:cNvPr id="9" name="组合 8"/>
          <p:cNvGrpSpPr/>
          <p:nvPr/>
        </p:nvGrpSpPr>
        <p:grpSpPr>
          <a:xfrm>
            <a:off x="961390" y="1285240"/>
            <a:ext cx="9941560" cy="737235"/>
            <a:chOff x="1514" y="2024"/>
            <a:chExt cx="15116" cy="1161"/>
          </a:xfrm>
        </p:grpSpPr>
        <p:sp>
          <p:nvSpPr>
            <p:cNvPr id="5" name="文本框 4"/>
            <p:cNvSpPr txBox="1"/>
            <p:nvPr/>
          </p:nvSpPr>
          <p:spPr>
            <a:xfrm>
              <a:off x="1623" y="2024"/>
              <a:ext cx="15007" cy="1161"/>
            </a:xfrm>
            <a:prstGeom prst="rect">
              <a:avLst/>
            </a:prstGeom>
            <a:noFill/>
          </p:spPr>
          <p:txBody>
            <a:bodyPr wrap="square" rtlCol="0">
              <a:spAutoFit/>
            </a:bodyPr>
            <a:lstStyle>
              <a:defPPr>
                <a:defRPr lang="en-US"/>
              </a:defPPr>
              <a:lvl1pPr algn="ctr" defTabSz="457200">
                <a:lnSpc>
                  <a:spcPct val="130000"/>
                </a:lnSpc>
                <a:defRPr kumimoji="1" sz="2000">
                  <a:solidFill>
                    <a:schemeClr val="tx1">
                      <a:lumMod val="85000"/>
                      <a:lumOff val="15000"/>
                    </a:schemeClr>
                  </a:solidFill>
                  <a:latin typeface="微软雅黑" panose="020B0503020204020204" pitchFamily="34" charset="-122"/>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pPr algn="l">
                <a:lnSpc>
                  <a:spcPct val="150000"/>
                </a:lnSpc>
              </a:pPr>
              <a:r>
                <a:rPr lang="en-US" altLang="zh-CN" sz="2800" b="1" dirty="0">
                  <a:solidFill>
                    <a:srgbClr val="0084D2"/>
                  </a:solidFill>
                  <a:cs typeface="微软雅黑" panose="020B0503020204020204" pitchFamily="34" charset="-122"/>
                </a:rPr>
                <a:t> </a:t>
              </a:r>
              <a:r>
                <a:rPr lang="zh-CN" altLang="zh-CN" sz="2800" b="1" dirty="0">
                  <a:solidFill>
                    <a:srgbClr val="0084D2"/>
                  </a:solidFill>
                  <a:cs typeface="微软雅黑" panose="020B0503020204020204" pitchFamily="34" charset="-122"/>
                </a:rPr>
                <a:t>调度过程实施步骤</a:t>
              </a:r>
            </a:p>
          </p:txBody>
        </p:sp>
        <p:sp>
          <p:nvSpPr>
            <p:cNvPr id="6" name="等腰三角形 5"/>
            <p:cNvSpPr/>
            <p:nvPr/>
          </p:nvSpPr>
          <p:spPr>
            <a:xfrm rot="5400000">
              <a:off x="1478" y="2592"/>
              <a:ext cx="390" cy="318"/>
            </a:xfrm>
            <a:prstGeom prst="triangle">
              <a:avLst/>
            </a:prstGeom>
            <a:solidFill>
              <a:srgbClr val="008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p:cNvGrpSpPr/>
          <p:nvPr>
            <p:custDataLst>
              <p:tags r:id="rId1"/>
            </p:custDataLst>
          </p:nvPr>
        </p:nvGrpSpPr>
        <p:grpSpPr>
          <a:xfrm>
            <a:off x="1115133" y="2277415"/>
            <a:ext cx="2089150" cy="3910964"/>
            <a:chOff x="1140744" y="2481777"/>
            <a:chExt cx="1493890" cy="2796616"/>
          </a:xfrm>
        </p:grpSpPr>
        <p:sp>
          <p:nvSpPr>
            <p:cNvPr id="7" name="矩形 6"/>
            <p:cNvSpPr/>
            <p:nvPr>
              <p:custDataLst>
                <p:tags r:id="rId14"/>
              </p:custDataLst>
            </p:nvPr>
          </p:nvSpPr>
          <p:spPr>
            <a:xfrm>
              <a:off x="1140744" y="3509337"/>
              <a:ext cx="1493890" cy="1769056"/>
            </a:xfrm>
            <a:prstGeom prst="rect">
              <a:avLst/>
            </a:prstGeom>
          </p:spPr>
          <p:txBody>
            <a:bodyPr lIns="0" tIns="0" rIns="0" bIns="0" anchor="t" anchorCtr="0">
              <a:normAutofit/>
            </a:bodyPr>
            <a:lstStyle/>
            <a:p>
              <a:pPr algn="l">
                <a:lnSpc>
                  <a:spcPct val="170000"/>
                </a:lnSpc>
                <a:spcBef>
                  <a:spcPts val="0"/>
                </a:spcBef>
                <a:spcAft>
                  <a:spcPts val="0"/>
                </a:spcAft>
                <a:buClrTx/>
                <a:buSzTx/>
                <a:buFontTx/>
              </a:pPr>
              <a:r>
                <a:rPr sz="14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采用geohash算法获取当前坐标点的geohash</a:t>
              </a:r>
              <a:r>
                <a:rPr lang="zh-CN" sz="14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sz="14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并列举出</a:t>
              </a:r>
              <a:r>
                <a:rPr sz="1400" b="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当前geohash单元格及临近八个单元格</a:t>
              </a:r>
              <a:r>
                <a:rPr sz="14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的所有围栏</a:t>
              </a:r>
              <a:r>
                <a:rPr lang="zh-CN" sz="14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p>
          </p:txBody>
        </p:sp>
        <p:sp>
          <p:nvSpPr>
            <p:cNvPr id="17" name="任意多边形 16"/>
            <p:cNvSpPr/>
            <p:nvPr>
              <p:custDataLst>
                <p:tags r:id="rId15"/>
              </p:custDataLst>
            </p:nvPr>
          </p:nvSpPr>
          <p:spPr>
            <a:xfrm>
              <a:off x="1450697" y="2481777"/>
              <a:ext cx="939563" cy="939562"/>
            </a:xfrm>
            <a:custGeom>
              <a:avLst/>
              <a:gdLst>
                <a:gd name="connsiteX0" fmla="*/ 588643 w 939563"/>
                <a:gd name="connsiteY0" fmla="*/ 0 h 939562"/>
                <a:gd name="connsiteX1" fmla="*/ 696512 w 939563"/>
                <a:gd name="connsiteY1" fmla="*/ 64072 h 939562"/>
                <a:gd name="connsiteX2" fmla="*/ 807609 w 939563"/>
                <a:gd name="connsiteY2" fmla="*/ 122369 h 939562"/>
                <a:gd name="connsiteX3" fmla="*/ 868990 w 939563"/>
                <a:gd name="connsiteY3" fmla="*/ 231791 h 939562"/>
                <a:gd name="connsiteX4" fmla="*/ 936054 w 939563"/>
                <a:gd name="connsiteY4" fmla="*/ 337826 h 939562"/>
                <a:gd name="connsiteX5" fmla="*/ 934501 w 939563"/>
                <a:gd name="connsiteY5" fmla="*/ 463280 h 939562"/>
                <a:gd name="connsiteX6" fmla="*/ 939563 w 939563"/>
                <a:gd name="connsiteY6" fmla="*/ 588642 h 939562"/>
                <a:gd name="connsiteX7" fmla="*/ 875491 w 939563"/>
                <a:gd name="connsiteY7" fmla="*/ 696511 h 939562"/>
                <a:gd name="connsiteX8" fmla="*/ 817194 w 939563"/>
                <a:gd name="connsiteY8" fmla="*/ 807608 h 939562"/>
                <a:gd name="connsiteX9" fmla="*/ 707771 w 939563"/>
                <a:gd name="connsiteY9" fmla="*/ 868989 h 939562"/>
                <a:gd name="connsiteX10" fmla="*/ 601736 w 939563"/>
                <a:gd name="connsiteY10" fmla="*/ 936053 h 939562"/>
                <a:gd name="connsiteX11" fmla="*/ 476282 w 939563"/>
                <a:gd name="connsiteY11" fmla="*/ 934500 h 939562"/>
                <a:gd name="connsiteX12" fmla="*/ 350921 w 939563"/>
                <a:gd name="connsiteY12" fmla="*/ 939562 h 939562"/>
                <a:gd name="connsiteX13" fmla="*/ 243051 w 939563"/>
                <a:gd name="connsiteY13" fmla="*/ 875490 h 939562"/>
                <a:gd name="connsiteX14" fmla="*/ 131954 w 939563"/>
                <a:gd name="connsiteY14" fmla="*/ 817193 h 939562"/>
                <a:gd name="connsiteX15" fmla="*/ 70573 w 939563"/>
                <a:gd name="connsiteY15" fmla="*/ 707770 h 939562"/>
                <a:gd name="connsiteX16" fmla="*/ 3509 w 939563"/>
                <a:gd name="connsiteY16" fmla="*/ 601735 h 939562"/>
                <a:gd name="connsiteX17" fmla="*/ 5062 w 939563"/>
                <a:gd name="connsiteY17" fmla="*/ 476281 h 939562"/>
                <a:gd name="connsiteX18" fmla="*/ 0 w 939563"/>
                <a:gd name="connsiteY18" fmla="*/ 350920 h 939562"/>
                <a:gd name="connsiteX19" fmla="*/ 64072 w 939563"/>
                <a:gd name="connsiteY19" fmla="*/ 243050 h 939562"/>
                <a:gd name="connsiteX20" fmla="*/ 122370 w 939563"/>
                <a:gd name="connsiteY20" fmla="*/ 131953 h 939562"/>
                <a:gd name="connsiteX21" fmla="*/ 231792 w 939563"/>
                <a:gd name="connsiteY21" fmla="*/ 70572 h 939562"/>
                <a:gd name="connsiteX22" fmla="*/ 337827 w 939563"/>
                <a:gd name="connsiteY22" fmla="*/ 3508 h 939562"/>
                <a:gd name="connsiteX23" fmla="*/ 463281 w 939563"/>
                <a:gd name="connsiteY23" fmla="*/ 5061 h 93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39563" h="939562">
                  <a:moveTo>
                    <a:pt x="588643" y="0"/>
                  </a:moveTo>
                  <a:lnTo>
                    <a:pt x="696512" y="64072"/>
                  </a:lnTo>
                  <a:lnTo>
                    <a:pt x="807609" y="122369"/>
                  </a:lnTo>
                  <a:lnTo>
                    <a:pt x="868990" y="231791"/>
                  </a:lnTo>
                  <a:lnTo>
                    <a:pt x="936054" y="337826"/>
                  </a:lnTo>
                  <a:lnTo>
                    <a:pt x="934501" y="463280"/>
                  </a:lnTo>
                  <a:lnTo>
                    <a:pt x="939563" y="588642"/>
                  </a:lnTo>
                  <a:lnTo>
                    <a:pt x="875491" y="696511"/>
                  </a:lnTo>
                  <a:lnTo>
                    <a:pt x="817194" y="807608"/>
                  </a:lnTo>
                  <a:lnTo>
                    <a:pt x="707771" y="868989"/>
                  </a:lnTo>
                  <a:lnTo>
                    <a:pt x="601736" y="936053"/>
                  </a:lnTo>
                  <a:lnTo>
                    <a:pt x="476282" y="934500"/>
                  </a:lnTo>
                  <a:lnTo>
                    <a:pt x="350921" y="939562"/>
                  </a:lnTo>
                  <a:lnTo>
                    <a:pt x="243051" y="875490"/>
                  </a:lnTo>
                  <a:lnTo>
                    <a:pt x="131954" y="817193"/>
                  </a:lnTo>
                  <a:lnTo>
                    <a:pt x="70573" y="707770"/>
                  </a:lnTo>
                  <a:lnTo>
                    <a:pt x="3509" y="601735"/>
                  </a:lnTo>
                  <a:lnTo>
                    <a:pt x="5062" y="476281"/>
                  </a:lnTo>
                  <a:lnTo>
                    <a:pt x="0" y="350920"/>
                  </a:lnTo>
                  <a:lnTo>
                    <a:pt x="64072" y="243050"/>
                  </a:lnTo>
                  <a:lnTo>
                    <a:pt x="122370" y="131953"/>
                  </a:lnTo>
                  <a:lnTo>
                    <a:pt x="231792" y="70572"/>
                  </a:lnTo>
                  <a:lnTo>
                    <a:pt x="337827" y="3508"/>
                  </a:lnTo>
                  <a:lnTo>
                    <a:pt x="463281" y="5061"/>
                  </a:lnTo>
                  <a:close/>
                </a:path>
              </a:pathLst>
            </a:custGeom>
            <a:solidFill>
              <a:srgbClr val="5B9BD5">
                <a:lumMod val="75000"/>
              </a:srgbClr>
            </a:solidFill>
            <a:ln w="0">
              <a:noFill/>
            </a:ln>
            <a:effectLst/>
          </p:spPr>
          <p:style>
            <a:lnRef idx="2">
              <a:srgbClr val="5B9BD5">
                <a:shade val="50000"/>
              </a:srgbClr>
            </a:lnRef>
            <a:fillRef idx="1">
              <a:srgbClr val="5B9BD5"/>
            </a:fillRef>
            <a:effectRef idx="0">
              <a:srgbClr val="5B9BD5"/>
            </a:effectRef>
            <a:fontRef idx="minor">
              <a:sysClr val="window" lastClr="FFFFFF"/>
            </a:fontRef>
          </p:style>
          <p:txBody>
            <a:bodyPr lIns="0" tIns="0" rIns="0" bIns="0" rtlCol="0" anchor="ctr">
              <a:normAutofit/>
            </a:bodyPr>
            <a:lstStyle/>
            <a:p>
              <a:pPr algn="ctr"/>
              <a:r>
                <a:rPr lang="en-US" altLang="zh-CN" sz="2000" b="1">
                  <a:solidFill>
                    <a:sysClr val="window" lastClr="FFFFFF"/>
                  </a:solidFill>
                  <a:latin typeface="微软雅黑" panose="020B0503020204020204" pitchFamily="34" charset="-122"/>
                  <a:ea typeface="微软雅黑" panose="020B0503020204020204" pitchFamily="34" charset="-122"/>
                  <a:cs typeface="+mn-ea"/>
                  <a:sym typeface="Arial" panose="020B0604020202020204" pitchFamily="34" charset="0"/>
                </a:rPr>
                <a:t>geohash</a:t>
              </a:r>
            </a:p>
          </p:txBody>
        </p:sp>
      </p:grpSp>
      <p:grpSp>
        <p:nvGrpSpPr>
          <p:cNvPr id="18" name="组合 17"/>
          <p:cNvGrpSpPr/>
          <p:nvPr>
            <p:custDataLst>
              <p:tags r:id="rId2"/>
            </p:custDataLst>
          </p:nvPr>
        </p:nvGrpSpPr>
        <p:grpSpPr>
          <a:xfrm>
            <a:off x="3594049" y="2277415"/>
            <a:ext cx="2091690" cy="3910964"/>
            <a:chOff x="2978730" y="2481777"/>
            <a:chExt cx="1495706" cy="2796616"/>
          </a:xfrm>
        </p:grpSpPr>
        <p:sp>
          <p:nvSpPr>
            <p:cNvPr id="19" name="任意多边形 18"/>
            <p:cNvSpPr/>
            <p:nvPr>
              <p:custDataLst>
                <p:tags r:id="rId12"/>
              </p:custDataLst>
            </p:nvPr>
          </p:nvSpPr>
          <p:spPr>
            <a:xfrm>
              <a:off x="3228736" y="2481777"/>
              <a:ext cx="939563" cy="939562"/>
            </a:xfrm>
            <a:custGeom>
              <a:avLst/>
              <a:gdLst>
                <a:gd name="connsiteX0" fmla="*/ 588643 w 939563"/>
                <a:gd name="connsiteY0" fmla="*/ 0 h 939562"/>
                <a:gd name="connsiteX1" fmla="*/ 696512 w 939563"/>
                <a:gd name="connsiteY1" fmla="*/ 64072 h 939562"/>
                <a:gd name="connsiteX2" fmla="*/ 807609 w 939563"/>
                <a:gd name="connsiteY2" fmla="*/ 122369 h 939562"/>
                <a:gd name="connsiteX3" fmla="*/ 868990 w 939563"/>
                <a:gd name="connsiteY3" fmla="*/ 231791 h 939562"/>
                <a:gd name="connsiteX4" fmla="*/ 936054 w 939563"/>
                <a:gd name="connsiteY4" fmla="*/ 337826 h 939562"/>
                <a:gd name="connsiteX5" fmla="*/ 934501 w 939563"/>
                <a:gd name="connsiteY5" fmla="*/ 463280 h 939562"/>
                <a:gd name="connsiteX6" fmla="*/ 939563 w 939563"/>
                <a:gd name="connsiteY6" fmla="*/ 588642 h 939562"/>
                <a:gd name="connsiteX7" fmla="*/ 875491 w 939563"/>
                <a:gd name="connsiteY7" fmla="*/ 696511 h 939562"/>
                <a:gd name="connsiteX8" fmla="*/ 817194 w 939563"/>
                <a:gd name="connsiteY8" fmla="*/ 807608 h 939562"/>
                <a:gd name="connsiteX9" fmla="*/ 707771 w 939563"/>
                <a:gd name="connsiteY9" fmla="*/ 868989 h 939562"/>
                <a:gd name="connsiteX10" fmla="*/ 601736 w 939563"/>
                <a:gd name="connsiteY10" fmla="*/ 936053 h 939562"/>
                <a:gd name="connsiteX11" fmla="*/ 476282 w 939563"/>
                <a:gd name="connsiteY11" fmla="*/ 934500 h 939562"/>
                <a:gd name="connsiteX12" fmla="*/ 350921 w 939563"/>
                <a:gd name="connsiteY12" fmla="*/ 939562 h 939562"/>
                <a:gd name="connsiteX13" fmla="*/ 243051 w 939563"/>
                <a:gd name="connsiteY13" fmla="*/ 875490 h 939562"/>
                <a:gd name="connsiteX14" fmla="*/ 131954 w 939563"/>
                <a:gd name="connsiteY14" fmla="*/ 817193 h 939562"/>
                <a:gd name="connsiteX15" fmla="*/ 70573 w 939563"/>
                <a:gd name="connsiteY15" fmla="*/ 707770 h 939562"/>
                <a:gd name="connsiteX16" fmla="*/ 3509 w 939563"/>
                <a:gd name="connsiteY16" fmla="*/ 601735 h 939562"/>
                <a:gd name="connsiteX17" fmla="*/ 5062 w 939563"/>
                <a:gd name="connsiteY17" fmla="*/ 476281 h 939562"/>
                <a:gd name="connsiteX18" fmla="*/ 0 w 939563"/>
                <a:gd name="connsiteY18" fmla="*/ 350920 h 939562"/>
                <a:gd name="connsiteX19" fmla="*/ 64072 w 939563"/>
                <a:gd name="connsiteY19" fmla="*/ 243050 h 939562"/>
                <a:gd name="connsiteX20" fmla="*/ 122370 w 939563"/>
                <a:gd name="connsiteY20" fmla="*/ 131953 h 939562"/>
                <a:gd name="connsiteX21" fmla="*/ 231792 w 939563"/>
                <a:gd name="connsiteY21" fmla="*/ 70572 h 939562"/>
                <a:gd name="connsiteX22" fmla="*/ 337827 w 939563"/>
                <a:gd name="connsiteY22" fmla="*/ 3508 h 939562"/>
                <a:gd name="connsiteX23" fmla="*/ 463281 w 939563"/>
                <a:gd name="connsiteY23" fmla="*/ 5061 h 93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39563" h="939562">
                  <a:moveTo>
                    <a:pt x="588643" y="0"/>
                  </a:moveTo>
                  <a:lnTo>
                    <a:pt x="696512" y="64072"/>
                  </a:lnTo>
                  <a:lnTo>
                    <a:pt x="807609" y="122369"/>
                  </a:lnTo>
                  <a:lnTo>
                    <a:pt x="868990" y="231791"/>
                  </a:lnTo>
                  <a:lnTo>
                    <a:pt x="936054" y="337826"/>
                  </a:lnTo>
                  <a:lnTo>
                    <a:pt x="934501" y="463280"/>
                  </a:lnTo>
                  <a:lnTo>
                    <a:pt x="939563" y="588642"/>
                  </a:lnTo>
                  <a:lnTo>
                    <a:pt x="875491" y="696511"/>
                  </a:lnTo>
                  <a:lnTo>
                    <a:pt x="817194" y="807608"/>
                  </a:lnTo>
                  <a:lnTo>
                    <a:pt x="707771" y="868989"/>
                  </a:lnTo>
                  <a:lnTo>
                    <a:pt x="601736" y="936053"/>
                  </a:lnTo>
                  <a:lnTo>
                    <a:pt x="476282" y="934500"/>
                  </a:lnTo>
                  <a:lnTo>
                    <a:pt x="350921" y="939562"/>
                  </a:lnTo>
                  <a:lnTo>
                    <a:pt x="243051" y="875490"/>
                  </a:lnTo>
                  <a:lnTo>
                    <a:pt x="131954" y="817193"/>
                  </a:lnTo>
                  <a:lnTo>
                    <a:pt x="70573" y="707770"/>
                  </a:lnTo>
                  <a:lnTo>
                    <a:pt x="3509" y="601735"/>
                  </a:lnTo>
                  <a:lnTo>
                    <a:pt x="5062" y="476281"/>
                  </a:lnTo>
                  <a:lnTo>
                    <a:pt x="0" y="350920"/>
                  </a:lnTo>
                  <a:lnTo>
                    <a:pt x="64072" y="243050"/>
                  </a:lnTo>
                  <a:lnTo>
                    <a:pt x="122370" y="131953"/>
                  </a:lnTo>
                  <a:lnTo>
                    <a:pt x="231792" y="70572"/>
                  </a:lnTo>
                  <a:lnTo>
                    <a:pt x="337827" y="3508"/>
                  </a:lnTo>
                  <a:lnTo>
                    <a:pt x="463281" y="5061"/>
                  </a:lnTo>
                  <a:close/>
                </a:path>
              </a:pathLst>
            </a:custGeom>
            <a:solidFill>
              <a:srgbClr val="5B9BD5">
                <a:lumMod val="75000"/>
              </a:srgbClr>
            </a:solidFill>
            <a:ln w="0">
              <a:noFill/>
            </a:ln>
            <a:effectLst/>
          </p:spPr>
          <p:style>
            <a:lnRef idx="2">
              <a:srgbClr val="5B9BD5">
                <a:shade val="50000"/>
              </a:srgbClr>
            </a:lnRef>
            <a:fillRef idx="1">
              <a:srgbClr val="5B9BD5"/>
            </a:fillRef>
            <a:effectRef idx="0">
              <a:srgbClr val="5B9BD5"/>
            </a:effectRef>
            <a:fontRef idx="minor">
              <a:sysClr val="window" lastClr="FFFFFF"/>
            </a:fontRef>
          </p:style>
          <p:txBody>
            <a:bodyPr lIns="0" tIns="0" rIns="0" bIns="0" rtlCol="0" anchor="ctr">
              <a:normAutofit/>
            </a:bodyPr>
            <a:lstStyle/>
            <a:p>
              <a:pPr algn="ctr"/>
              <a:r>
                <a:rPr lang="en-US" altLang="zh-CN" sz="2000" b="1">
                  <a:solidFill>
                    <a:sysClr val="window" lastClr="FFFFFF"/>
                  </a:solidFill>
                  <a:latin typeface="微软雅黑" panose="020B0503020204020204" pitchFamily="34" charset="-122"/>
                  <a:ea typeface="微软雅黑" panose="020B0503020204020204" pitchFamily="34" charset="-122"/>
                  <a:cs typeface="+mn-ea"/>
                  <a:sym typeface="Arial" panose="020B0604020202020204" pitchFamily="34" charset="0"/>
                </a:rPr>
                <a:t>Dijkstra</a:t>
              </a:r>
            </a:p>
          </p:txBody>
        </p:sp>
        <p:sp>
          <p:nvSpPr>
            <p:cNvPr id="20" name="矩形 19"/>
            <p:cNvSpPr/>
            <p:nvPr>
              <p:custDataLst>
                <p:tags r:id="rId13"/>
              </p:custDataLst>
            </p:nvPr>
          </p:nvSpPr>
          <p:spPr>
            <a:xfrm>
              <a:off x="2978730" y="3509337"/>
              <a:ext cx="1495706" cy="1769056"/>
            </a:xfrm>
            <a:prstGeom prst="rect">
              <a:avLst/>
            </a:prstGeom>
          </p:spPr>
          <p:txBody>
            <a:bodyPr lIns="0" tIns="0" rIns="0" bIns="0" anchor="t" anchorCtr="0">
              <a:normAutofit/>
            </a:bodyPr>
            <a:lstStyle/>
            <a:p>
              <a:pPr algn="just">
                <a:lnSpc>
                  <a:spcPct val="170000"/>
                </a:lnSpc>
                <a:spcBef>
                  <a:spcPts val="0"/>
                </a:spcBef>
                <a:spcAft>
                  <a:spcPts val="0"/>
                </a:spcAft>
                <a:buClrTx/>
                <a:buSzTx/>
                <a:buFontTx/>
              </a:pPr>
              <a:r>
                <a:rPr sz="14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使用Dijkstra算法算出当前自行车所在点与这些围栏之间在</a:t>
              </a:r>
              <a:r>
                <a:rPr sz="1400" b="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有向有权图中的最短路径</a:t>
              </a:r>
              <a:r>
                <a:rPr lang="zh-CN" sz="14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p>
          </p:txBody>
        </p:sp>
      </p:grpSp>
      <p:grpSp>
        <p:nvGrpSpPr>
          <p:cNvPr id="21" name="组合 20"/>
          <p:cNvGrpSpPr/>
          <p:nvPr>
            <p:custDataLst>
              <p:tags r:id="rId3"/>
            </p:custDataLst>
          </p:nvPr>
        </p:nvGrpSpPr>
        <p:grpSpPr>
          <a:xfrm>
            <a:off x="6095812" y="2277415"/>
            <a:ext cx="1811020" cy="3910964"/>
            <a:chOff x="4816707" y="2481777"/>
            <a:chExt cx="1295007" cy="2796616"/>
          </a:xfrm>
        </p:grpSpPr>
        <p:sp>
          <p:nvSpPr>
            <p:cNvPr id="22" name="任意多边形 21"/>
            <p:cNvSpPr/>
            <p:nvPr>
              <p:custDataLst>
                <p:tags r:id="rId10"/>
              </p:custDataLst>
            </p:nvPr>
          </p:nvSpPr>
          <p:spPr>
            <a:xfrm>
              <a:off x="5006775" y="2481777"/>
              <a:ext cx="939563" cy="939562"/>
            </a:xfrm>
            <a:custGeom>
              <a:avLst/>
              <a:gdLst>
                <a:gd name="connsiteX0" fmla="*/ 588643 w 939563"/>
                <a:gd name="connsiteY0" fmla="*/ 0 h 939562"/>
                <a:gd name="connsiteX1" fmla="*/ 696512 w 939563"/>
                <a:gd name="connsiteY1" fmla="*/ 64072 h 939562"/>
                <a:gd name="connsiteX2" fmla="*/ 807609 w 939563"/>
                <a:gd name="connsiteY2" fmla="*/ 122369 h 939562"/>
                <a:gd name="connsiteX3" fmla="*/ 868990 w 939563"/>
                <a:gd name="connsiteY3" fmla="*/ 231791 h 939562"/>
                <a:gd name="connsiteX4" fmla="*/ 936054 w 939563"/>
                <a:gd name="connsiteY4" fmla="*/ 337826 h 939562"/>
                <a:gd name="connsiteX5" fmla="*/ 934501 w 939563"/>
                <a:gd name="connsiteY5" fmla="*/ 463280 h 939562"/>
                <a:gd name="connsiteX6" fmla="*/ 939563 w 939563"/>
                <a:gd name="connsiteY6" fmla="*/ 588642 h 939562"/>
                <a:gd name="connsiteX7" fmla="*/ 875491 w 939563"/>
                <a:gd name="connsiteY7" fmla="*/ 696511 h 939562"/>
                <a:gd name="connsiteX8" fmla="*/ 817194 w 939563"/>
                <a:gd name="connsiteY8" fmla="*/ 807608 h 939562"/>
                <a:gd name="connsiteX9" fmla="*/ 707771 w 939563"/>
                <a:gd name="connsiteY9" fmla="*/ 868989 h 939562"/>
                <a:gd name="connsiteX10" fmla="*/ 601736 w 939563"/>
                <a:gd name="connsiteY10" fmla="*/ 936053 h 939562"/>
                <a:gd name="connsiteX11" fmla="*/ 476282 w 939563"/>
                <a:gd name="connsiteY11" fmla="*/ 934500 h 939562"/>
                <a:gd name="connsiteX12" fmla="*/ 350921 w 939563"/>
                <a:gd name="connsiteY12" fmla="*/ 939562 h 939562"/>
                <a:gd name="connsiteX13" fmla="*/ 243051 w 939563"/>
                <a:gd name="connsiteY13" fmla="*/ 875490 h 939562"/>
                <a:gd name="connsiteX14" fmla="*/ 131954 w 939563"/>
                <a:gd name="connsiteY14" fmla="*/ 817193 h 939562"/>
                <a:gd name="connsiteX15" fmla="*/ 70573 w 939563"/>
                <a:gd name="connsiteY15" fmla="*/ 707770 h 939562"/>
                <a:gd name="connsiteX16" fmla="*/ 3509 w 939563"/>
                <a:gd name="connsiteY16" fmla="*/ 601735 h 939562"/>
                <a:gd name="connsiteX17" fmla="*/ 5062 w 939563"/>
                <a:gd name="connsiteY17" fmla="*/ 476281 h 939562"/>
                <a:gd name="connsiteX18" fmla="*/ 0 w 939563"/>
                <a:gd name="connsiteY18" fmla="*/ 350920 h 939562"/>
                <a:gd name="connsiteX19" fmla="*/ 64072 w 939563"/>
                <a:gd name="connsiteY19" fmla="*/ 243050 h 939562"/>
                <a:gd name="connsiteX20" fmla="*/ 122370 w 939563"/>
                <a:gd name="connsiteY20" fmla="*/ 131953 h 939562"/>
                <a:gd name="connsiteX21" fmla="*/ 231792 w 939563"/>
                <a:gd name="connsiteY21" fmla="*/ 70572 h 939562"/>
                <a:gd name="connsiteX22" fmla="*/ 337827 w 939563"/>
                <a:gd name="connsiteY22" fmla="*/ 3508 h 939562"/>
                <a:gd name="connsiteX23" fmla="*/ 463281 w 939563"/>
                <a:gd name="connsiteY23" fmla="*/ 5061 h 93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39563" h="939562">
                  <a:moveTo>
                    <a:pt x="588643" y="0"/>
                  </a:moveTo>
                  <a:lnTo>
                    <a:pt x="696512" y="64072"/>
                  </a:lnTo>
                  <a:lnTo>
                    <a:pt x="807609" y="122369"/>
                  </a:lnTo>
                  <a:lnTo>
                    <a:pt x="868990" y="231791"/>
                  </a:lnTo>
                  <a:lnTo>
                    <a:pt x="936054" y="337826"/>
                  </a:lnTo>
                  <a:lnTo>
                    <a:pt x="934501" y="463280"/>
                  </a:lnTo>
                  <a:lnTo>
                    <a:pt x="939563" y="588642"/>
                  </a:lnTo>
                  <a:lnTo>
                    <a:pt x="875491" y="696511"/>
                  </a:lnTo>
                  <a:lnTo>
                    <a:pt x="817194" y="807608"/>
                  </a:lnTo>
                  <a:lnTo>
                    <a:pt x="707771" y="868989"/>
                  </a:lnTo>
                  <a:lnTo>
                    <a:pt x="601736" y="936053"/>
                  </a:lnTo>
                  <a:lnTo>
                    <a:pt x="476282" y="934500"/>
                  </a:lnTo>
                  <a:lnTo>
                    <a:pt x="350921" y="939562"/>
                  </a:lnTo>
                  <a:lnTo>
                    <a:pt x="243051" y="875490"/>
                  </a:lnTo>
                  <a:lnTo>
                    <a:pt x="131954" y="817193"/>
                  </a:lnTo>
                  <a:lnTo>
                    <a:pt x="70573" y="707770"/>
                  </a:lnTo>
                  <a:lnTo>
                    <a:pt x="3509" y="601735"/>
                  </a:lnTo>
                  <a:lnTo>
                    <a:pt x="5062" y="476281"/>
                  </a:lnTo>
                  <a:lnTo>
                    <a:pt x="0" y="350920"/>
                  </a:lnTo>
                  <a:lnTo>
                    <a:pt x="64072" y="243050"/>
                  </a:lnTo>
                  <a:lnTo>
                    <a:pt x="122370" y="131953"/>
                  </a:lnTo>
                  <a:lnTo>
                    <a:pt x="231792" y="70572"/>
                  </a:lnTo>
                  <a:lnTo>
                    <a:pt x="337827" y="3508"/>
                  </a:lnTo>
                  <a:lnTo>
                    <a:pt x="463281" y="5061"/>
                  </a:lnTo>
                  <a:close/>
                </a:path>
              </a:pathLst>
            </a:custGeom>
            <a:solidFill>
              <a:srgbClr val="5B9BD5">
                <a:lumMod val="75000"/>
              </a:srgbClr>
            </a:solidFill>
            <a:ln w="0">
              <a:noFill/>
            </a:ln>
            <a:effectLst/>
          </p:spPr>
          <p:style>
            <a:lnRef idx="2">
              <a:srgbClr val="5B9BD5">
                <a:shade val="50000"/>
              </a:srgbClr>
            </a:lnRef>
            <a:fillRef idx="1">
              <a:srgbClr val="5B9BD5"/>
            </a:fillRef>
            <a:effectRef idx="0">
              <a:srgbClr val="5B9BD5"/>
            </a:effectRef>
            <a:fontRef idx="minor">
              <a:sysClr val="window" lastClr="FFFFFF"/>
            </a:fontRef>
          </p:style>
          <p:txBody>
            <a:bodyPr lIns="0" tIns="0" rIns="0" bIns="0" rtlCol="0" anchor="ctr">
              <a:normAutofit/>
            </a:bodyPr>
            <a:lstStyle/>
            <a:p>
              <a:pPr algn="ctr"/>
              <a:r>
                <a:rPr lang="zh-CN" altLang="en-US" b="1">
                  <a:solidFill>
                    <a:sysClr val="window" lastClr="FFFFFF"/>
                  </a:solidFill>
                  <a:latin typeface="微软雅黑" panose="020B0503020204020204" pitchFamily="34" charset="-122"/>
                  <a:ea typeface="微软雅黑" panose="020B0503020204020204" pitchFamily="34" charset="-122"/>
                  <a:cs typeface="+mn-ea"/>
                  <a:sym typeface="Arial" panose="020B0604020202020204" pitchFamily="34" charset="0"/>
                </a:rPr>
                <a:t>移除异常值</a:t>
              </a:r>
            </a:p>
          </p:txBody>
        </p:sp>
        <p:sp>
          <p:nvSpPr>
            <p:cNvPr id="23" name="矩形 22"/>
            <p:cNvSpPr/>
            <p:nvPr>
              <p:custDataLst>
                <p:tags r:id="rId11"/>
              </p:custDataLst>
            </p:nvPr>
          </p:nvSpPr>
          <p:spPr>
            <a:xfrm>
              <a:off x="4816707" y="3509337"/>
              <a:ext cx="1295007" cy="1769056"/>
            </a:xfrm>
            <a:prstGeom prst="rect">
              <a:avLst/>
            </a:prstGeom>
          </p:spPr>
          <p:txBody>
            <a:bodyPr lIns="0" tIns="0" rIns="0" bIns="0" anchor="t" anchorCtr="0">
              <a:normAutofit/>
            </a:bodyPr>
            <a:lstStyle/>
            <a:p>
              <a:pPr algn="l">
                <a:lnSpc>
                  <a:spcPct val="170000"/>
                </a:lnSpc>
                <a:spcBef>
                  <a:spcPts val="0"/>
                </a:spcBef>
                <a:spcAft>
                  <a:spcPts val="0"/>
                </a:spcAft>
                <a:buClrTx/>
                <a:buSzTx/>
                <a:buFontTx/>
              </a:pPr>
              <a:r>
                <a:rPr sz="1400" dirty="0" err="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抛弃用户</a:t>
              </a:r>
              <a:r>
                <a:rPr sz="1400" b="1" dirty="0" err="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接受范围</a:t>
              </a:r>
              <a:r>
                <a:rPr sz="1400" b="1"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sz="1400" b="1" dirty="0" err="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max_distance</a:t>
              </a:r>
              <a:r>
                <a:rPr sz="1400" b="1"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)外</a:t>
              </a:r>
              <a:r>
                <a:rPr lang="zh-CN" altLang="en-US" sz="1400" b="1"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的围栏</a:t>
              </a:r>
              <a:r>
                <a:rPr lang="zh-CN" sz="14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，即</a:t>
              </a:r>
              <a:r>
                <a:rPr sz="1400" dirty="0" err="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移除最短路径距离大于</a:t>
              </a:r>
              <a:r>
                <a:rPr lang="zh-CN" sz="14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该值</a:t>
              </a:r>
              <a:r>
                <a:rPr sz="1400" dirty="0" err="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的围栏</a:t>
              </a:r>
              <a:r>
                <a:rPr 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p>
          </p:txBody>
        </p:sp>
      </p:grpSp>
      <p:grpSp>
        <p:nvGrpSpPr>
          <p:cNvPr id="24" name="组合 23"/>
          <p:cNvGrpSpPr/>
          <p:nvPr>
            <p:custDataLst>
              <p:tags r:id="rId4"/>
            </p:custDataLst>
          </p:nvPr>
        </p:nvGrpSpPr>
        <p:grpSpPr>
          <a:xfrm>
            <a:off x="8149702" y="2277415"/>
            <a:ext cx="2629737" cy="3910964"/>
            <a:chOff x="6170957" y="2481777"/>
            <a:chExt cx="1880447" cy="2796616"/>
          </a:xfrm>
        </p:grpSpPr>
        <p:sp>
          <p:nvSpPr>
            <p:cNvPr id="25" name="任意多边形 24"/>
            <p:cNvSpPr/>
            <p:nvPr>
              <p:custDataLst>
                <p:tags r:id="rId8"/>
              </p:custDataLst>
            </p:nvPr>
          </p:nvSpPr>
          <p:spPr>
            <a:xfrm>
              <a:off x="6784815" y="2481777"/>
              <a:ext cx="939563" cy="939562"/>
            </a:xfrm>
            <a:custGeom>
              <a:avLst/>
              <a:gdLst>
                <a:gd name="connsiteX0" fmla="*/ 588643 w 939563"/>
                <a:gd name="connsiteY0" fmla="*/ 0 h 939562"/>
                <a:gd name="connsiteX1" fmla="*/ 696512 w 939563"/>
                <a:gd name="connsiteY1" fmla="*/ 64072 h 939562"/>
                <a:gd name="connsiteX2" fmla="*/ 807609 w 939563"/>
                <a:gd name="connsiteY2" fmla="*/ 122369 h 939562"/>
                <a:gd name="connsiteX3" fmla="*/ 868990 w 939563"/>
                <a:gd name="connsiteY3" fmla="*/ 231791 h 939562"/>
                <a:gd name="connsiteX4" fmla="*/ 936054 w 939563"/>
                <a:gd name="connsiteY4" fmla="*/ 337826 h 939562"/>
                <a:gd name="connsiteX5" fmla="*/ 934501 w 939563"/>
                <a:gd name="connsiteY5" fmla="*/ 463280 h 939562"/>
                <a:gd name="connsiteX6" fmla="*/ 939563 w 939563"/>
                <a:gd name="connsiteY6" fmla="*/ 588642 h 939562"/>
                <a:gd name="connsiteX7" fmla="*/ 875491 w 939563"/>
                <a:gd name="connsiteY7" fmla="*/ 696511 h 939562"/>
                <a:gd name="connsiteX8" fmla="*/ 817194 w 939563"/>
                <a:gd name="connsiteY8" fmla="*/ 807608 h 939562"/>
                <a:gd name="connsiteX9" fmla="*/ 707771 w 939563"/>
                <a:gd name="connsiteY9" fmla="*/ 868989 h 939562"/>
                <a:gd name="connsiteX10" fmla="*/ 601736 w 939563"/>
                <a:gd name="connsiteY10" fmla="*/ 936053 h 939562"/>
                <a:gd name="connsiteX11" fmla="*/ 476282 w 939563"/>
                <a:gd name="connsiteY11" fmla="*/ 934500 h 939562"/>
                <a:gd name="connsiteX12" fmla="*/ 350921 w 939563"/>
                <a:gd name="connsiteY12" fmla="*/ 939562 h 939562"/>
                <a:gd name="connsiteX13" fmla="*/ 243051 w 939563"/>
                <a:gd name="connsiteY13" fmla="*/ 875490 h 939562"/>
                <a:gd name="connsiteX14" fmla="*/ 131954 w 939563"/>
                <a:gd name="connsiteY14" fmla="*/ 817193 h 939562"/>
                <a:gd name="connsiteX15" fmla="*/ 70573 w 939563"/>
                <a:gd name="connsiteY15" fmla="*/ 707770 h 939562"/>
                <a:gd name="connsiteX16" fmla="*/ 3509 w 939563"/>
                <a:gd name="connsiteY16" fmla="*/ 601735 h 939562"/>
                <a:gd name="connsiteX17" fmla="*/ 5062 w 939563"/>
                <a:gd name="connsiteY17" fmla="*/ 476281 h 939562"/>
                <a:gd name="connsiteX18" fmla="*/ 0 w 939563"/>
                <a:gd name="connsiteY18" fmla="*/ 350920 h 939562"/>
                <a:gd name="connsiteX19" fmla="*/ 64072 w 939563"/>
                <a:gd name="connsiteY19" fmla="*/ 243050 h 939562"/>
                <a:gd name="connsiteX20" fmla="*/ 122370 w 939563"/>
                <a:gd name="connsiteY20" fmla="*/ 131953 h 939562"/>
                <a:gd name="connsiteX21" fmla="*/ 231792 w 939563"/>
                <a:gd name="connsiteY21" fmla="*/ 70572 h 939562"/>
                <a:gd name="connsiteX22" fmla="*/ 337827 w 939563"/>
                <a:gd name="connsiteY22" fmla="*/ 3508 h 939562"/>
                <a:gd name="connsiteX23" fmla="*/ 463281 w 939563"/>
                <a:gd name="connsiteY23" fmla="*/ 5061 h 93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39563" h="939562">
                  <a:moveTo>
                    <a:pt x="588643" y="0"/>
                  </a:moveTo>
                  <a:lnTo>
                    <a:pt x="696512" y="64072"/>
                  </a:lnTo>
                  <a:lnTo>
                    <a:pt x="807609" y="122369"/>
                  </a:lnTo>
                  <a:lnTo>
                    <a:pt x="868990" y="231791"/>
                  </a:lnTo>
                  <a:lnTo>
                    <a:pt x="936054" y="337826"/>
                  </a:lnTo>
                  <a:lnTo>
                    <a:pt x="934501" y="463280"/>
                  </a:lnTo>
                  <a:lnTo>
                    <a:pt x="939563" y="588642"/>
                  </a:lnTo>
                  <a:lnTo>
                    <a:pt x="875491" y="696511"/>
                  </a:lnTo>
                  <a:lnTo>
                    <a:pt x="817194" y="807608"/>
                  </a:lnTo>
                  <a:lnTo>
                    <a:pt x="707771" y="868989"/>
                  </a:lnTo>
                  <a:lnTo>
                    <a:pt x="601736" y="936053"/>
                  </a:lnTo>
                  <a:lnTo>
                    <a:pt x="476282" y="934500"/>
                  </a:lnTo>
                  <a:lnTo>
                    <a:pt x="350921" y="939562"/>
                  </a:lnTo>
                  <a:lnTo>
                    <a:pt x="243051" y="875490"/>
                  </a:lnTo>
                  <a:lnTo>
                    <a:pt x="131954" y="817193"/>
                  </a:lnTo>
                  <a:lnTo>
                    <a:pt x="70573" y="707770"/>
                  </a:lnTo>
                  <a:lnTo>
                    <a:pt x="3509" y="601735"/>
                  </a:lnTo>
                  <a:lnTo>
                    <a:pt x="5062" y="476281"/>
                  </a:lnTo>
                  <a:lnTo>
                    <a:pt x="0" y="350920"/>
                  </a:lnTo>
                  <a:lnTo>
                    <a:pt x="64072" y="243050"/>
                  </a:lnTo>
                  <a:lnTo>
                    <a:pt x="122370" y="131953"/>
                  </a:lnTo>
                  <a:lnTo>
                    <a:pt x="231792" y="70572"/>
                  </a:lnTo>
                  <a:lnTo>
                    <a:pt x="337827" y="3508"/>
                  </a:lnTo>
                  <a:lnTo>
                    <a:pt x="463281" y="5061"/>
                  </a:lnTo>
                  <a:close/>
                </a:path>
              </a:pathLst>
            </a:custGeom>
            <a:solidFill>
              <a:srgbClr val="5B9BD5">
                <a:lumMod val="75000"/>
              </a:srgbClr>
            </a:solidFill>
            <a:ln w="0">
              <a:noFill/>
            </a:ln>
            <a:effectLst/>
          </p:spPr>
          <p:style>
            <a:lnRef idx="2">
              <a:srgbClr val="5B9BD5">
                <a:shade val="50000"/>
              </a:srgbClr>
            </a:lnRef>
            <a:fillRef idx="1">
              <a:srgbClr val="5B9BD5"/>
            </a:fillRef>
            <a:effectRef idx="0">
              <a:srgbClr val="5B9BD5"/>
            </a:effectRef>
            <a:fontRef idx="minor">
              <a:sysClr val="window" lastClr="FFFFFF"/>
            </a:fontRef>
          </p:style>
          <p:txBody>
            <a:bodyPr lIns="0" tIns="0" rIns="0" bIns="0" rtlCol="0" anchor="ctr">
              <a:normAutofit/>
            </a:bodyPr>
            <a:lstStyle/>
            <a:p>
              <a:pPr algn="ctr"/>
              <a:r>
                <a:rPr lang="zh-CN" altLang="en-US" b="1">
                  <a:solidFill>
                    <a:sysClr val="window" lastClr="FFFFFF"/>
                  </a:solidFill>
                  <a:latin typeface="微软雅黑" panose="020B0503020204020204" pitchFamily="34" charset="-122"/>
                  <a:ea typeface="微软雅黑" panose="020B0503020204020204" pitchFamily="34" charset="-122"/>
                  <a:cs typeface="+mn-ea"/>
                  <a:sym typeface="Arial" panose="020B0604020202020204" pitchFamily="34" charset="0"/>
                </a:rPr>
                <a:t>加权结果</a:t>
              </a:r>
            </a:p>
          </p:txBody>
        </p:sp>
        <p:sp>
          <p:nvSpPr>
            <p:cNvPr id="26" name="矩形 25"/>
            <p:cNvSpPr/>
            <p:nvPr>
              <p:custDataLst>
                <p:tags r:id="rId9"/>
              </p:custDataLst>
            </p:nvPr>
          </p:nvSpPr>
          <p:spPr>
            <a:xfrm>
              <a:off x="6170957" y="3509337"/>
              <a:ext cx="1880447" cy="1769056"/>
            </a:xfrm>
            <a:prstGeom prst="rect">
              <a:avLst/>
            </a:prstGeom>
          </p:spPr>
          <p:txBody>
            <a:bodyPr lIns="0" tIns="0" rIns="0" bIns="0" anchor="t" anchorCtr="0">
              <a:normAutofit fontScale="72500" lnSpcReduction="20000"/>
            </a:bodyPr>
            <a:lstStyle/>
            <a:p>
              <a:pPr algn="just">
                <a:lnSpc>
                  <a:spcPct val="170000"/>
                </a:lnSpc>
                <a:spcBef>
                  <a:spcPts val="0"/>
                </a:spcBef>
                <a:spcAft>
                  <a:spcPts val="0"/>
                </a:spcAft>
                <a:buClrTx/>
                <a:buSzTx/>
                <a:buFontTx/>
              </a:pPr>
              <a:r>
                <a:rPr lang="zh-CN" altLang="en-US"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将</a:t>
              </a:r>
              <a:r>
                <a:rPr sz="1600" dirty="0" err="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停车围栏</a:t>
              </a:r>
              <a:r>
                <a:rPr lang="en-US"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zh-CN" altLang="en-US"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车多且挤</a:t>
              </a:r>
              <a:r>
                <a:rPr lang="en-US" alt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zh-CN" altLang="en-US"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的程度</a:t>
              </a:r>
              <a:r>
                <a:rPr lang="en-US" alt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zh-CN" altLang="en-US"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现存车辆与现存车辆密度的</a:t>
              </a:r>
              <a:r>
                <a:rPr lang="en-US" altLang="zh-CN" sz="1600" dirty="0" err="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zscore</a:t>
              </a:r>
              <a:r>
                <a:rPr lang="zh-CN" altLang="en-US"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之和</a:t>
              </a:r>
              <a:r>
                <a:rPr lang="en-US" alt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若已知预计入流量</a:t>
              </a:r>
              <a:r>
                <a:rPr lang="en-US" alt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zh-CN" altLang="en-US"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可用预计入流量代替</a:t>
              </a:r>
              <a:r>
                <a:rPr lang="en-US" alt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zh-CN" altLang="en-US"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多且挤</a:t>
              </a:r>
              <a:r>
                <a:rPr lang="en-US" alt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zh-CN" altLang="en-US"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程度</a:t>
              </a:r>
              <a:r>
                <a:rPr lang="en-US" alt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sz="1600" dirty="0" err="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当前距离</a:t>
              </a:r>
              <a:r>
                <a:rPr 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正流量天数标准化，分别乘以不同的</a:t>
              </a:r>
              <a:r>
                <a:rPr sz="1600" b="1"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正经验权重k1</a:t>
              </a:r>
              <a:r>
                <a:rPr lang="zh-CN" sz="1600" b="1"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sz="1600" b="1"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k2</a:t>
              </a:r>
              <a:r>
                <a:rPr lang="zh-CN" sz="1600" b="1"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sz="1600" b="1"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k3</a:t>
              </a:r>
              <a:r>
                <a:rPr 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设</a:t>
              </a:r>
              <a:r>
                <a:rPr lang="en-US"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zh-CN" altLang="en-US"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多且挤</a:t>
              </a:r>
              <a:r>
                <a:rPr lang="en-US" alt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zh-CN" altLang="en-US"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程度为</a:t>
              </a:r>
              <a:r>
                <a:rPr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x1</a:t>
              </a:r>
              <a:r>
                <a:rPr 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当前距离为x2</a:t>
              </a:r>
              <a:r>
                <a:rPr 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正流量天数为x3，那么最终得到分数</a:t>
              </a:r>
              <a:r>
                <a:rPr sz="1600" b="1"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s = k1x2 + k2x2 + k3x3</a:t>
              </a:r>
              <a:r>
                <a:rPr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，将用户引导至s</a:t>
              </a:r>
              <a:r>
                <a:rPr sz="1600" b="1"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最小</a:t>
              </a:r>
              <a:r>
                <a:rPr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的点</a:t>
              </a:r>
              <a:r>
                <a:rPr 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p>
          </p:txBody>
        </p:sp>
      </p:grpSp>
      <p:sp>
        <p:nvSpPr>
          <p:cNvPr id="27" name="KSO_Shape"/>
          <p:cNvSpPr/>
          <p:nvPr>
            <p:custDataLst>
              <p:tags r:id="rId5"/>
            </p:custDataLst>
          </p:nvPr>
        </p:nvSpPr>
        <p:spPr bwMode="auto">
          <a:xfrm>
            <a:off x="3193666" y="2739585"/>
            <a:ext cx="446108" cy="389601"/>
          </a:xfrm>
          <a:custGeom>
            <a:avLst/>
            <a:gdLst>
              <a:gd name="T0" fmla="*/ 381143354 w 7455"/>
              <a:gd name="T1" fmla="*/ 381770775 h 6500"/>
              <a:gd name="T2" fmla="*/ 381143354 w 7455"/>
              <a:gd name="T3" fmla="*/ 381770775 h 6500"/>
              <a:gd name="T4" fmla="*/ 381143354 w 7455"/>
              <a:gd name="T5" fmla="*/ 381770775 h 6500"/>
              <a:gd name="T6" fmla="*/ 381143354 w 7455"/>
              <a:gd name="T7" fmla="*/ 381770775 h 6500"/>
              <a:gd name="T8" fmla="*/ 381143354 w 7455"/>
              <a:gd name="T9" fmla="*/ 381770775 h 6500"/>
              <a:gd name="T10" fmla="*/ 381143354 w 7455"/>
              <a:gd name="T11" fmla="*/ 381770775 h 6500"/>
              <a:gd name="T12" fmla="*/ 381143354 w 7455"/>
              <a:gd name="T13" fmla="*/ 381770775 h 6500"/>
              <a:gd name="T14" fmla="*/ 381143354 w 7455"/>
              <a:gd name="T15" fmla="*/ 381770775 h 6500"/>
              <a:gd name="T16" fmla="*/ 381143354 w 7455"/>
              <a:gd name="T17" fmla="*/ 381770775 h 6500"/>
              <a:gd name="T18" fmla="*/ 381143354 w 7455"/>
              <a:gd name="T19" fmla="*/ 381770775 h 6500"/>
              <a:gd name="T20" fmla="*/ 381143354 w 7455"/>
              <a:gd name="T21" fmla="*/ 381770775 h 6500"/>
              <a:gd name="T22" fmla="*/ 381143354 w 7455"/>
              <a:gd name="T23" fmla="*/ 381770775 h 6500"/>
              <a:gd name="T24" fmla="*/ 381143354 w 7455"/>
              <a:gd name="T25" fmla="*/ 381770775 h 6500"/>
              <a:gd name="T26" fmla="*/ 381143354 w 7455"/>
              <a:gd name="T27" fmla="*/ 381770775 h 6500"/>
              <a:gd name="T28" fmla="*/ 381143354 w 7455"/>
              <a:gd name="T29" fmla="*/ 381770775 h 6500"/>
              <a:gd name="T30" fmla="*/ 381143354 w 7455"/>
              <a:gd name="T31" fmla="*/ 381770775 h 6500"/>
              <a:gd name="T32" fmla="*/ 381143354 w 7455"/>
              <a:gd name="T33" fmla="*/ 381770775 h 6500"/>
              <a:gd name="T34" fmla="*/ 381143354 w 7455"/>
              <a:gd name="T35" fmla="*/ 381770775 h 6500"/>
              <a:gd name="T36" fmla="*/ 381143354 w 7455"/>
              <a:gd name="T37" fmla="*/ 381770775 h 6500"/>
              <a:gd name="T38" fmla="*/ 381143354 w 7455"/>
              <a:gd name="T39" fmla="*/ 381770775 h 6500"/>
              <a:gd name="T40" fmla="*/ 381143354 w 7455"/>
              <a:gd name="T41" fmla="*/ 381770775 h 6500"/>
              <a:gd name="T42" fmla="*/ 381143354 w 7455"/>
              <a:gd name="T43" fmla="*/ 381770775 h 6500"/>
              <a:gd name="T44" fmla="*/ 381143354 w 7455"/>
              <a:gd name="T45" fmla="*/ 381770775 h 6500"/>
              <a:gd name="T46" fmla="*/ 381143354 w 7455"/>
              <a:gd name="T47" fmla="*/ 381770775 h 6500"/>
              <a:gd name="T48" fmla="*/ 381143354 w 7455"/>
              <a:gd name="T49" fmla="*/ 381770775 h 6500"/>
              <a:gd name="T50" fmla="*/ 381143354 w 7455"/>
              <a:gd name="T51" fmla="*/ 381770775 h 6500"/>
              <a:gd name="T52" fmla="*/ 381143354 w 7455"/>
              <a:gd name="T53" fmla="*/ 381770775 h 6500"/>
              <a:gd name="T54" fmla="*/ 381143354 w 7455"/>
              <a:gd name="T55" fmla="*/ 381770775 h 6500"/>
              <a:gd name="T56" fmla="*/ 381143354 w 7455"/>
              <a:gd name="T57" fmla="*/ 381770775 h 6500"/>
              <a:gd name="T58" fmla="*/ 381143354 w 7455"/>
              <a:gd name="T59" fmla="*/ 381770775 h 6500"/>
              <a:gd name="T60" fmla="*/ 381143354 w 7455"/>
              <a:gd name="T61" fmla="*/ 381770775 h 6500"/>
              <a:gd name="T62" fmla="*/ 381143354 w 7455"/>
              <a:gd name="T63" fmla="*/ 381770775 h 6500"/>
              <a:gd name="T64" fmla="*/ 381143354 w 7455"/>
              <a:gd name="T65" fmla="*/ 381770775 h 6500"/>
              <a:gd name="T66" fmla="*/ 381143354 w 7455"/>
              <a:gd name="T67" fmla="*/ 381770775 h 6500"/>
              <a:gd name="T68" fmla="*/ 381143354 w 7455"/>
              <a:gd name="T69" fmla="*/ 381770775 h 6500"/>
              <a:gd name="T70" fmla="*/ 381143354 w 7455"/>
              <a:gd name="T71" fmla="*/ 381770775 h 6500"/>
              <a:gd name="T72" fmla="*/ 381143354 w 7455"/>
              <a:gd name="T73" fmla="*/ 381770775 h 6500"/>
              <a:gd name="T74" fmla="*/ 381143354 w 7455"/>
              <a:gd name="T75" fmla="*/ 381770775 h 6500"/>
              <a:gd name="T76" fmla="*/ 381143354 w 7455"/>
              <a:gd name="T77" fmla="*/ 381770775 h 6500"/>
              <a:gd name="T78" fmla="*/ 381143354 w 7455"/>
              <a:gd name="T79" fmla="*/ 381770775 h 6500"/>
              <a:gd name="T80" fmla="*/ 381143354 w 7455"/>
              <a:gd name="T81" fmla="*/ 381770775 h 6500"/>
              <a:gd name="T82" fmla="*/ 381143354 w 7455"/>
              <a:gd name="T83" fmla="*/ 381770775 h 6500"/>
              <a:gd name="T84" fmla="*/ 381143354 w 7455"/>
              <a:gd name="T85" fmla="*/ 381770775 h 6500"/>
              <a:gd name="T86" fmla="*/ 381143354 w 7455"/>
              <a:gd name="T87" fmla="*/ 381770775 h 6500"/>
              <a:gd name="T88" fmla="*/ 381143354 w 7455"/>
              <a:gd name="T89" fmla="*/ 381770775 h 6500"/>
              <a:gd name="T90" fmla="*/ 381143354 w 7455"/>
              <a:gd name="T91" fmla="*/ 381770775 h 6500"/>
              <a:gd name="T92" fmla="*/ 381143354 w 7455"/>
              <a:gd name="T93" fmla="*/ 381770775 h 6500"/>
              <a:gd name="T94" fmla="*/ 381143354 w 7455"/>
              <a:gd name="T95" fmla="*/ 381770775 h 6500"/>
              <a:gd name="T96" fmla="*/ 381143354 w 7455"/>
              <a:gd name="T97" fmla="*/ 381770775 h 6500"/>
              <a:gd name="T98" fmla="*/ 381143354 w 7455"/>
              <a:gd name="T99" fmla="*/ 381770775 h 6500"/>
              <a:gd name="T100" fmla="*/ 381143354 w 7455"/>
              <a:gd name="T101" fmla="*/ 381770775 h 6500"/>
              <a:gd name="T102" fmla="*/ 381143354 w 7455"/>
              <a:gd name="T103" fmla="*/ 381770775 h 6500"/>
              <a:gd name="T104" fmla="*/ 381143354 w 7455"/>
              <a:gd name="T105" fmla="*/ 381770775 h 6500"/>
              <a:gd name="T106" fmla="*/ 381143354 w 7455"/>
              <a:gd name="T107" fmla="*/ 381770775 h 6500"/>
              <a:gd name="T108" fmla="*/ 381143354 w 7455"/>
              <a:gd name="T109" fmla="*/ 381770775 h 6500"/>
              <a:gd name="T110" fmla="*/ 381143354 w 7455"/>
              <a:gd name="T111" fmla="*/ 381770775 h 6500"/>
              <a:gd name="T112" fmla="*/ 381143354 w 7455"/>
              <a:gd name="T113" fmla="*/ 381770775 h 6500"/>
              <a:gd name="T114" fmla="*/ 381143354 w 7455"/>
              <a:gd name="T115" fmla="*/ 381770775 h 6500"/>
              <a:gd name="T116" fmla="*/ 381143354 w 7455"/>
              <a:gd name="T117" fmla="*/ 381770775 h 6500"/>
              <a:gd name="T118" fmla="*/ 381143354 w 7455"/>
              <a:gd name="T119" fmla="*/ 381770775 h 6500"/>
              <a:gd name="T120" fmla="*/ 381143354 w 7455"/>
              <a:gd name="T121" fmla="*/ 381770775 h 6500"/>
              <a:gd name="T122" fmla="*/ 381143354 w 7455"/>
              <a:gd name="T123" fmla="*/ 381770775 h 6500"/>
              <a:gd name="T124" fmla="*/ 381143354 w 7455"/>
              <a:gd name="T125" fmla="*/ 381770775 h 650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455" h="6500">
                <a:moveTo>
                  <a:pt x="226" y="5176"/>
                </a:moveTo>
                <a:lnTo>
                  <a:pt x="226" y="5176"/>
                </a:lnTo>
                <a:lnTo>
                  <a:pt x="198" y="5204"/>
                </a:lnTo>
                <a:lnTo>
                  <a:pt x="172" y="5234"/>
                </a:lnTo>
                <a:lnTo>
                  <a:pt x="149" y="5266"/>
                </a:lnTo>
                <a:lnTo>
                  <a:pt x="126" y="5296"/>
                </a:lnTo>
                <a:lnTo>
                  <a:pt x="106" y="5330"/>
                </a:lnTo>
                <a:lnTo>
                  <a:pt x="87" y="5363"/>
                </a:lnTo>
                <a:lnTo>
                  <a:pt x="71" y="5397"/>
                </a:lnTo>
                <a:lnTo>
                  <a:pt x="55" y="5433"/>
                </a:lnTo>
                <a:lnTo>
                  <a:pt x="42" y="5467"/>
                </a:lnTo>
                <a:lnTo>
                  <a:pt x="31" y="5504"/>
                </a:lnTo>
                <a:lnTo>
                  <a:pt x="21" y="5539"/>
                </a:lnTo>
                <a:lnTo>
                  <a:pt x="14" y="5576"/>
                </a:lnTo>
                <a:lnTo>
                  <a:pt x="7" y="5612"/>
                </a:lnTo>
                <a:lnTo>
                  <a:pt x="3" y="5650"/>
                </a:lnTo>
                <a:lnTo>
                  <a:pt x="0" y="5687"/>
                </a:lnTo>
                <a:lnTo>
                  <a:pt x="0" y="5725"/>
                </a:lnTo>
                <a:lnTo>
                  <a:pt x="0" y="5762"/>
                </a:lnTo>
                <a:lnTo>
                  <a:pt x="3" y="5799"/>
                </a:lnTo>
                <a:lnTo>
                  <a:pt x="7" y="5836"/>
                </a:lnTo>
                <a:lnTo>
                  <a:pt x="14" y="5873"/>
                </a:lnTo>
                <a:lnTo>
                  <a:pt x="21" y="5909"/>
                </a:lnTo>
                <a:lnTo>
                  <a:pt x="31" y="5946"/>
                </a:lnTo>
                <a:lnTo>
                  <a:pt x="42" y="5982"/>
                </a:lnTo>
                <a:lnTo>
                  <a:pt x="55" y="6017"/>
                </a:lnTo>
                <a:lnTo>
                  <a:pt x="71" y="6051"/>
                </a:lnTo>
                <a:lnTo>
                  <a:pt x="87" y="6086"/>
                </a:lnTo>
                <a:lnTo>
                  <a:pt x="106" y="6120"/>
                </a:lnTo>
                <a:lnTo>
                  <a:pt x="126" y="6152"/>
                </a:lnTo>
                <a:lnTo>
                  <a:pt x="149" y="6184"/>
                </a:lnTo>
                <a:lnTo>
                  <a:pt x="172" y="6215"/>
                </a:lnTo>
                <a:lnTo>
                  <a:pt x="198" y="6244"/>
                </a:lnTo>
                <a:lnTo>
                  <a:pt x="226" y="6274"/>
                </a:lnTo>
                <a:lnTo>
                  <a:pt x="254" y="6301"/>
                </a:lnTo>
                <a:lnTo>
                  <a:pt x="285" y="6327"/>
                </a:lnTo>
                <a:lnTo>
                  <a:pt x="316" y="6351"/>
                </a:lnTo>
                <a:lnTo>
                  <a:pt x="347" y="6373"/>
                </a:lnTo>
                <a:lnTo>
                  <a:pt x="379" y="6393"/>
                </a:lnTo>
                <a:lnTo>
                  <a:pt x="413" y="6411"/>
                </a:lnTo>
                <a:lnTo>
                  <a:pt x="447" y="6429"/>
                </a:lnTo>
                <a:lnTo>
                  <a:pt x="482" y="6443"/>
                </a:lnTo>
                <a:lnTo>
                  <a:pt x="518" y="6457"/>
                </a:lnTo>
                <a:lnTo>
                  <a:pt x="553" y="6468"/>
                </a:lnTo>
                <a:lnTo>
                  <a:pt x="589" y="6478"/>
                </a:lnTo>
                <a:lnTo>
                  <a:pt x="626" y="6486"/>
                </a:lnTo>
                <a:lnTo>
                  <a:pt x="663" y="6492"/>
                </a:lnTo>
                <a:lnTo>
                  <a:pt x="700" y="6496"/>
                </a:lnTo>
                <a:lnTo>
                  <a:pt x="737" y="6499"/>
                </a:lnTo>
                <a:lnTo>
                  <a:pt x="775" y="6500"/>
                </a:lnTo>
                <a:lnTo>
                  <a:pt x="811" y="6499"/>
                </a:lnTo>
                <a:lnTo>
                  <a:pt x="849" y="6496"/>
                </a:lnTo>
                <a:lnTo>
                  <a:pt x="886" y="6492"/>
                </a:lnTo>
                <a:lnTo>
                  <a:pt x="923" y="6486"/>
                </a:lnTo>
                <a:lnTo>
                  <a:pt x="959" y="6478"/>
                </a:lnTo>
                <a:lnTo>
                  <a:pt x="996" y="6468"/>
                </a:lnTo>
                <a:lnTo>
                  <a:pt x="1032" y="6457"/>
                </a:lnTo>
                <a:lnTo>
                  <a:pt x="1067" y="6443"/>
                </a:lnTo>
                <a:lnTo>
                  <a:pt x="1103" y="6429"/>
                </a:lnTo>
                <a:lnTo>
                  <a:pt x="1136" y="6411"/>
                </a:lnTo>
                <a:lnTo>
                  <a:pt x="1170" y="6393"/>
                </a:lnTo>
                <a:lnTo>
                  <a:pt x="1202" y="6373"/>
                </a:lnTo>
                <a:lnTo>
                  <a:pt x="1234" y="6351"/>
                </a:lnTo>
                <a:lnTo>
                  <a:pt x="1265" y="6327"/>
                </a:lnTo>
                <a:lnTo>
                  <a:pt x="1295" y="6301"/>
                </a:lnTo>
                <a:lnTo>
                  <a:pt x="1324" y="6274"/>
                </a:lnTo>
                <a:lnTo>
                  <a:pt x="3768" y="3830"/>
                </a:lnTo>
                <a:lnTo>
                  <a:pt x="3800" y="3799"/>
                </a:lnTo>
                <a:lnTo>
                  <a:pt x="3826" y="3772"/>
                </a:lnTo>
                <a:lnTo>
                  <a:pt x="3850" y="3745"/>
                </a:lnTo>
                <a:lnTo>
                  <a:pt x="3873" y="3715"/>
                </a:lnTo>
                <a:lnTo>
                  <a:pt x="3893" y="3686"/>
                </a:lnTo>
                <a:lnTo>
                  <a:pt x="3913" y="3655"/>
                </a:lnTo>
                <a:lnTo>
                  <a:pt x="3931" y="3624"/>
                </a:lnTo>
                <a:lnTo>
                  <a:pt x="3948" y="3592"/>
                </a:lnTo>
                <a:lnTo>
                  <a:pt x="3963" y="3560"/>
                </a:lnTo>
                <a:lnTo>
                  <a:pt x="3976" y="3527"/>
                </a:lnTo>
                <a:lnTo>
                  <a:pt x="3988" y="3494"/>
                </a:lnTo>
                <a:lnTo>
                  <a:pt x="3997" y="3460"/>
                </a:lnTo>
                <a:lnTo>
                  <a:pt x="4007" y="3426"/>
                </a:lnTo>
                <a:lnTo>
                  <a:pt x="4014" y="3391"/>
                </a:lnTo>
                <a:lnTo>
                  <a:pt x="4019" y="3357"/>
                </a:lnTo>
                <a:lnTo>
                  <a:pt x="4024" y="3321"/>
                </a:lnTo>
                <a:lnTo>
                  <a:pt x="4026" y="3286"/>
                </a:lnTo>
                <a:lnTo>
                  <a:pt x="4026" y="3269"/>
                </a:lnTo>
                <a:lnTo>
                  <a:pt x="4026" y="3268"/>
                </a:lnTo>
                <a:lnTo>
                  <a:pt x="4027" y="3250"/>
                </a:lnTo>
                <a:lnTo>
                  <a:pt x="4027" y="3249"/>
                </a:lnTo>
                <a:lnTo>
                  <a:pt x="4026" y="3233"/>
                </a:lnTo>
                <a:lnTo>
                  <a:pt x="4026" y="3230"/>
                </a:lnTo>
                <a:lnTo>
                  <a:pt x="4026" y="3214"/>
                </a:lnTo>
                <a:lnTo>
                  <a:pt x="4024" y="3178"/>
                </a:lnTo>
                <a:lnTo>
                  <a:pt x="4019" y="3144"/>
                </a:lnTo>
                <a:lnTo>
                  <a:pt x="4014" y="3108"/>
                </a:lnTo>
                <a:lnTo>
                  <a:pt x="4007" y="3074"/>
                </a:lnTo>
                <a:lnTo>
                  <a:pt x="3997" y="3040"/>
                </a:lnTo>
                <a:lnTo>
                  <a:pt x="3988" y="3007"/>
                </a:lnTo>
                <a:lnTo>
                  <a:pt x="3976" y="2972"/>
                </a:lnTo>
                <a:lnTo>
                  <a:pt x="3963" y="2939"/>
                </a:lnTo>
                <a:lnTo>
                  <a:pt x="3948" y="2907"/>
                </a:lnTo>
                <a:lnTo>
                  <a:pt x="3931" y="2875"/>
                </a:lnTo>
                <a:lnTo>
                  <a:pt x="3913" y="2844"/>
                </a:lnTo>
                <a:lnTo>
                  <a:pt x="3893" y="2814"/>
                </a:lnTo>
                <a:lnTo>
                  <a:pt x="3873" y="2784"/>
                </a:lnTo>
                <a:lnTo>
                  <a:pt x="3850" y="2755"/>
                </a:lnTo>
                <a:lnTo>
                  <a:pt x="3826" y="2727"/>
                </a:lnTo>
                <a:lnTo>
                  <a:pt x="3800" y="2700"/>
                </a:lnTo>
                <a:lnTo>
                  <a:pt x="3769" y="2671"/>
                </a:lnTo>
                <a:lnTo>
                  <a:pt x="1324" y="226"/>
                </a:lnTo>
                <a:lnTo>
                  <a:pt x="1295" y="198"/>
                </a:lnTo>
                <a:lnTo>
                  <a:pt x="1265" y="172"/>
                </a:lnTo>
                <a:lnTo>
                  <a:pt x="1234" y="149"/>
                </a:lnTo>
                <a:lnTo>
                  <a:pt x="1202" y="126"/>
                </a:lnTo>
                <a:lnTo>
                  <a:pt x="1170" y="106"/>
                </a:lnTo>
                <a:lnTo>
                  <a:pt x="1136" y="88"/>
                </a:lnTo>
                <a:lnTo>
                  <a:pt x="1103" y="71"/>
                </a:lnTo>
                <a:lnTo>
                  <a:pt x="1067" y="56"/>
                </a:lnTo>
                <a:lnTo>
                  <a:pt x="1032" y="42"/>
                </a:lnTo>
                <a:lnTo>
                  <a:pt x="996" y="32"/>
                </a:lnTo>
                <a:lnTo>
                  <a:pt x="959" y="21"/>
                </a:lnTo>
                <a:lnTo>
                  <a:pt x="923" y="14"/>
                </a:lnTo>
                <a:lnTo>
                  <a:pt x="886" y="7"/>
                </a:lnTo>
                <a:lnTo>
                  <a:pt x="849" y="3"/>
                </a:lnTo>
                <a:lnTo>
                  <a:pt x="811" y="0"/>
                </a:lnTo>
                <a:lnTo>
                  <a:pt x="775" y="0"/>
                </a:lnTo>
                <a:lnTo>
                  <a:pt x="737" y="0"/>
                </a:lnTo>
                <a:lnTo>
                  <a:pt x="700" y="3"/>
                </a:lnTo>
                <a:lnTo>
                  <a:pt x="663" y="7"/>
                </a:lnTo>
                <a:lnTo>
                  <a:pt x="626" y="14"/>
                </a:lnTo>
                <a:lnTo>
                  <a:pt x="589" y="21"/>
                </a:lnTo>
                <a:lnTo>
                  <a:pt x="553" y="32"/>
                </a:lnTo>
                <a:lnTo>
                  <a:pt x="518" y="42"/>
                </a:lnTo>
                <a:lnTo>
                  <a:pt x="482" y="56"/>
                </a:lnTo>
                <a:lnTo>
                  <a:pt x="447" y="71"/>
                </a:lnTo>
                <a:lnTo>
                  <a:pt x="413" y="88"/>
                </a:lnTo>
                <a:lnTo>
                  <a:pt x="379" y="106"/>
                </a:lnTo>
                <a:lnTo>
                  <a:pt x="347" y="126"/>
                </a:lnTo>
                <a:lnTo>
                  <a:pt x="316" y="149"/>
                </a:lnTo>
                <a:lnTo>
                  <a:pt x="285" y="172"/>
                </a:lnTo>
                <a:lnTo>
                  <a:pt x="254" y="198"/>
                </a:lnTo>
                <a:lnTo>
                  <a:pt x="226" y="226"/>
                </a:lnTo>
                <a:lnTo>
                  <a:pt x="198" y="255"/>
                </a:lnTo>
                <a:lnTo>
                  <a:pt x="172" y="285"/>
                </a:lnTo>
                <a:lnTo>
                  <a:pt x="149" y="316"/>
                </a:lnTo>
                <a:lnTo>
                  <a:pt x="126" y="347"/>
                </a:lnTo>
                <a:lnTo>
                  <a:pt x="106" y="379"/>
                </a:lnTo>
                <a:lnTo>
                  <a:pt x="87" y="414"/>
                </a:lnTo>
                <a:lnTo>
                  <a:pt x="71" y="448"/>
                </a:lnTo>
                <a:lnTo>
                  <a:pt x="55" y="482"/>
                </a:lnTo>
                <a:lnTo>
                  <a:pt x="42" y="518"/>
                </a:lnTo>
                <a:lnTo>
                  <a:pt x="31" y="553"/>
                </a:lnTo>
                <a:lnTo>
                  <a:pt x="21" y="590"/>
                </a:lnTo>
                <a:lnTo>
                  <a:pt x="14" y="627"/>
                </a:lnTo>
                <a:lnTo>
                  <a:pt x="7" y="663"/>
                </a:lnTo>
                <a:lnTo>
                  <a:pt x="3" y="700"/>
                </a:lnTo>
                <a:lnTo>
                  <a:pt x="0" y="738"/>
                </a:lnTo>
                <a:lnTo>
                  <a:pt x="0" y="775"/>
                </a:lnTo>
                <a:lnTo>
                  <a:pt x="0" y="813"/>
                </a:lnTo>
                <a:lnTo>
                  <a:pt x="3" y="849"/>
                </a:lnTo>
                <a:lnTo>
                  <a:pt x="7" y="886"/>
                </a:lnTo>
                <a:lnTo>
                  <a:pt x="14" y="924"/>
                </a:lnTo>
                <a:lnTo>
                  <a:pt x="21" y="960"/>
                </a:lnTo>
                <a:lnTo>
                  <a:pt x="31" y="996"/>
                </a:lnTo>
                <a:lnTo>
                  <a:pt x="42" y="1031"/>
                </a:lnTo>
                <a:lnTo>
                  <a:pt x="55" y="1067"/>
                </a:lnTo>
                <a:lnTo>
                  <a:pt x="71" y="1103"/>
                </a:lnTo>
                <a:lnTo>
                  <a:pt x="87" y="1137"/>
                </a:lnTo>
                <a:lnTo>
                  <a:pt x="106" y="1170"/>
                </a:lnTo>
                <a:lnTo>
                  <a:pt x="126" y="1202"/>
                </a:lnTo>
                <a:lnTo>
                  <a:pt x="149" y="1234"/>
                </a:lnTo>
                <a:lnTo>
                  <a:pt x="172" y="1266"/>
                </a:lnTo>
                <a:lnTo>
                  <a:pt x="198" y="1295"/>
                </a:lnTo>
                <a:lnTo>
                  <a:pt x="226" y="1324"/>
                </a:lnTo>
                <a:lnTo>
                  <a:pt x="2151" y="3250"/>
                </a:lnTo>
                <a:lnTo>
                  <a:pt x="226" y="5176"/>
                </a:lnTo>
                <a:close/>
                <a:moveTo>
                  <a:pt x="3654" y="5176"/>
                </a:moveTo>
                <a:lnTo>
                  <a:pt x="3654" y="5176"/>
                </a:lnTo>
                <a:lnTo>
                  <a:pt x="3626" y="5204"/>
                </a:lnTo>
                <a:lnTo>
                  <a:pt x="3601" y="5234"/>
                </a:lnTo>
                <a:lnTo>
                  <a:pt x="3577" y="5266"/>
                </a:lnTo>
                <a:lnTo>
                  <a:pt x="3555" y="5296"/>
                </a:lnTo>
                <a:lnTo>
                  <a:pt x="3535" y="5330"/>
                </a:lnTo>
                <a:lnTo>
                  <a:pt x="3516" y="5363"/>
                </a:lnTo>
                <a:lnTo>
                  <a:pt x="3499" y="5397"/>
                </a:lnTo>
                <a:lnTo>
                  <a:pt x="3484" y="5433"/>
                </a:lnTo>
                <a:lnTo>
                  <a:pt x="3471" y="5467"/>
                </a:lnTo>
                <a:lnTo>
                  <a:pt x="3459" y="5504"/>
                </a:lnTo>
                <a:lnTo>
                  <a:pt x="3450" y="5539"/>
                </a:lnTo>
                <a:lnTo>
                  <a:pt x="3441" y="5576"/>
                </a:lnTo>
                <a:lnTo>
                  <a:pt x="3435" y="5612"/>
                </a:lnTo>
                <a:lnTo>
                  <a:pt x="3431" y="5650"/>
                </a:lnTo>
                <a:lnTo>
                  <a:pt x="3428" y="5687"/>
                </a:lnTo>
                <a:lnTo>
                  <a:pt x="3427" y="5725"/>
                </a:lnTo>
                <a:lnTo>
                  <a:pt x="3428" y="5762"/>
                </a:lnTo>
                <a:lnTo>
                  <a:pt x="3431" y="5799"/>
                </a:lnTo>
                <a:lnTo>
                  <a:pt x="3435" y="5836"/>
                </a:lnTo>
                <a:lnTo>
                  <a:pt x="3441" y="5873"/>
                </a:lnTo>
                <a:lnTo>
                  <a:pt x="3450" y="5909"/>
                </a:lnTo>
                <a:lnTo>
                  <a:pt x="3459" y="5946"/>
                </a:lnTo>
                <a:lnTo>
                  <a:pt x="3471" y="5982"/>
                </a:lnTo>
                <a:lnTo>
                  <a:pt x="3484" y="6017"/>
                </a:lnTo>
                <a:lnTo>
                  <a:pt x="3499" y="6051"/>
                </a:lnTo>
                <a:lnTo>
                  <a:pt x="3516" y="6086"/>
                </a:lnTo>
                <a:lnTo>
                  <a:pt x="3535" y="6120"/>
                </a:lnTo>
                <a:lnTo>
                  <a:pt x="3555" y="6152"/>
                </a:lnTo>
                <a:lnTo>
                  <a:pt x="3577" y="6184"/>
                </a:lnTo>
                <a:lnTo>
                  <a:pt x="3601" y="6215"/>
                </a:lnTo>
                <a:lnTo>
                  <a:pt x="3626" y="6244"/>
                </a:lnTo>
                <a:lnTo>
                  <a:pt x="3654" y="6274"/>
                </a:lnTo>
                <a:lnTo>
                  <a:pt x="3683" y="6301"/>
                </a:lnTo>
                <a:lnTo>
                  <a:pt x="3712" y="6327"/>
                </a:lnTo>
                <a:lnTo>
                  <a:pt x="3743" y="6351"/>
                </a:lnTo>
                <a:lnTo>
                  <a:pt x="3775" y="6373"/>
                </a:lnTo>
                <a:lnTo>
                  <a:pt x="3808" y="6393"/>
                </a:lnTo>
                <a:lnTo>
                  <a:pt x="3841" y="6411"/>
                </a:lnTo>
                <a:lnTo>
                  <a:pt x="3876" y="6429"/>
                </a:lnTo>
                <a:lnTo>
                  <a:pt x="3910" y="6443"/>
                </a:lnTo>
                <a:lnTo>
                  <a:pt x="3945" y="6457"/>
                </a:lnTo>
                <a:lnTo>
                  <a:pt x="3981" y="6468"/>
                </a:lnTo>
                <a:lnTo>
                  <a:pt x="4018" y="6478"/>
                </a:lnTo>
                <a:lnTo>
                  <a:pt x="4054" y="6486"/>
                </a:lnTo>
                <a:lnTo>
                  <a:pt x="4091" y="6492"/>
                </a:lnTo>
                <a:lnTo>
                  <a:pt x="4129" y="6496"/>
                </a:lnTo>
                <a:lnTo>
                  <a:pt x="4166" y="6499"/>
                </a:lnTo>
                <a:lnTo>
                  <a:pt x="4203" y="6500"/>
                </a:lnTo>
                <a:lnTo>
                  <a:pt x="4240" y="6499"/>
                </a:lnTo>
                <a:lnTo>
                  <a:pt x="4278" y="6496"/>
                </a:lnTo>
                <a:lnTo>
                  <a:pt x="4315" y="6492"/>
                </a:lnTo>
                <a:lnTo>
                  <a:pt x="4351" y="6486"/>
                </a:lnTo>
                <a:lnTo>
                  <a:pt x="4388" y="6478"/>
                </a:lnTo>
                <a:lnTo>
                  <a:pt x="4425" y="6468"/>
                </a:lnTo>
                <a:lnTo>
                  <a:pt x="4460" y="6457"/>
                </a:lnTo>
                <a:lnTo>
                  <a:pt x="4496" y="6443"/>
                </a:lnTo>
                <a:lnTo>
                  <a:pt x="4530" y="6429"/>
                </a:lnTo>
                <a:lnTo>
                  <a:pt x="4564" y="6411"/>
                </a:lnTo>
                <a:lnTo>
                  <a:pt x="4598" y="6393"/>
                </a:lnTo>
                <a:lnTo>
                  <a:pt x="4631" y="6373"/>
                </a:lnTo>
                <a:lnTo>
                  <a:pt x="4663" y="6351"/>
                </a:lnTo>
                <a:lnTo>
                  <a:pt x="4693" y="6327"/>
                </a:lnTo>
                <a:lnTo>
                  <a:pt x="4723" y="6301"/>
                </a:lnTo>
                <a:lnTo>
                  <a:pt x="4753" y="6274"/>
                </a:lnTo>
                <a:lnTo>
                  <a:pt x="7197" y="3830"/>
                </a:lnTo>
                <a:lnTo>
                  <a:pt x="7229" y="3799"/>
                </a:lnTo>
                <a:lnTo>
                  <a:pt x="7255" y="3772"/>
                </a:lnTo>
                <a:lnTo>
                  <a:pt x="7278" y="3745"/>
                </a:lnTo>
                <a:lnTo>
                  <a:pt x="7301" y="3715"/>
                </a:lnTo>
                <a:lnTo>
                  <a:pt x="7322" y="3686"/>
                </a:lnTo>
                <a:lnTo>
                  <a:pt x="7342" y="3655"/>
                </a:lnTo>
                <a:lnTo>
                  <a:pt x="7360" y="3624"/>
                </a:lnTo>
                <a:lnTo>
                  <a:pt x="7376" y="3592"/>
                </a:lnTo>
                <a:lnTo>
                  <a:pt x="7391" y="3560"/>
                </a:lnTo>
                <a:lnTo>
                  <a:pt x="7405" y="3527"/>
                </a:lnTo>
                <a:lnTo>
                  <a:pt x="7417" y="3494"/>
                </a:lnTo>
                <a:lnTo>
                  <a:pt x="7426" y="3460"/>
                </a:lnTo>
                <a:lnTo>
                  <a:pt x="7434" y="3426"/>
                </a:lnTo>
                <a:lnTo>
                  <a:pt x="7442" y="3391"/>
                </a:lnTo>
                <a:lnTo>
                  <a:pt x="7447" y="3357"/>
                </a:lnTo>
                <a:lnTo>
                  <a:pt x="7451" y="3321"/>
                </a:lnTo>
                <a:lnTo>
                  <a:pt x="7453" y="3286"/>
                </a:lnTo>
                <a:lnTo>
                  <a:pt x="7455" y="3269"/>
                </a:lnTo>
                <a:lnTo>
                  <a:pt x="7455" y="3268"/>
                </a:lnTo>
                <a:lnTo>
                  <a:pt x="7455" y="3250"/>
                </a:lnTo>
                <a:lnTo>
                  <a:pt x="7455" y="3249"/>
                </a:lnTo>
                <a:lnTo>
                  <a:pt x="7455" y="3233"/>
                </a:lnTo>
                <a:lnTo>
                  <a:pt x="7455" y="3230"/>
                </a:lnTo>
                <a:lnTo>
                  <a:pt x="7453" y="3214"/>
                </a:lnTo>
                <a:lnTo>
                  <a:pt x="7451" y="3178"/>
                </a:lnTo>
                <a:lnTo>
                  <a:pt x="7447" y="3144"/>
                </a:lnTo>
                <a:lnTo>
                  <a:pt x="7442" y="3108"/>
                </a:lnTo>
                <a:lnTo>
                  <a:pt x="7434" y="3074"/>
                </a:lnTo>
                <a:lnTo>
                  <a:pt x="7426" y="3040"/>
                </a:lnTo>
                <a:lnTo>
                  <a:pt x="7417" y="3007"/>
                </a:lnTo>
                <a:lnTo>
                  <a:pt x="7405" y="2972"/>
                </a:lnTo>
                <a:lnTo>
                  <a:pt x="7391" y="2939"/>
                </a:lnTo>
                <a:lnTo>
                  <a:pt x="7376" y="2907"/>
                </a:lnTo>
                <a:lnTo>
                  <a:pt x="7360" y="2875"/>
                </a:lnTo>
                <a:lnTo>
                  <a:pt x="7342" y="2844"/>
                </a:lnTo>
                <a:lnTo>
                  <a:pt x="7322" y="2814"/>
                </a:lnTo>
                <a:lnTo>
                  <a:pt x="7301" y="2784"/>
                </a:lnTo>
                <a:lnTo>
                  <a:pt x="7278" y="2755"/>
                </a:lnTo>
                <a:lnTo>
                  <a:pt x="7255" y="2727"/>
                </a:lnTo>
                <a:lnTo>
                  <a:pt x="7229" y="2700"/>
                </a:lnTo>
                <a:lnTo>
                  <a:pt x="7197" y="2671"/>
                </a:lnTo>
                <a:lnTo>
                  <a:pt x="4753" y="226"/>
                </a:lnTo>
                <a:lnTo>
                  <a:pt x="4723" y="198"/>
                </a:lnTo>
                <a:lnTo>
                  <a:pt x="4693" y="172"/>
                </a:lnTo>
                <a:lnTo>
                  <a:pt x="4663" y="149"/>
                </a:lnTo>
                <a:lnTo>
                  <a:pt x="4631" y="126"/>
                </a:lnTo>
                <a:lnTo>
                  <a:pt x="4598" y="106"/>
                </a:lnTo>
                <a:lnTo>
                  <a:pt x="4564" y="88"/>
                </a:lnTo>
                <a:lnTo>
                  <a:pt x="4530" y="71"/>
                </a:lnTo>
                <a:lnTo>
                  <a:pt x="4496" y="56"/>
                </a:lnTo>
                <a:lnTo>
                  <a:pt x="4460" y="42"/>
                </a:lnTo>
                <a:lnTo>
                  <a:pt x="4425" y="32"/>
                </a:lnTo>
                <a:lnTo>
                  <a:pt x="4388" y="21"/>
                </a:lnTo>
                <a:lnTo>
                  <a:pt x="4351" y="14"/>
                </a:lnTo>
                <a:lnTo>
                  <a:pt x="4315" y="7"/>
                </a:lnTo>
                <a:lnTo>
                  <a:pt x="4278" y="3"/>
                </a:lnTo>
                <a:lnTo>
                  <a:pt x="4240" y="0"/>
                </a:lnTo>
                <a:lnTo>
                  <a:pt x="4203" y="0"/>
                </a:lnTo>
                <a:lnTo>
                  <a:pt x="4166" y="0"/>
                </a:lnTo>
                <a:lnTo>
                  <a:pt x="4129" y="3"/>
                </a:lnTo>
                <a:lnTo>
                  <a:pt x="4091" y="7"/>
                </a:lnTo>
                <a:lnTo>
                  <a:pt x="4054" y="14"/>
                </a:lnTo>
                <a:lnTo>
                  <a:pt x="4018" y="21"/>
                </a:lnTo>
                <a:lnTo>
                  <a:pt x="3981" y="32"/>
                </a:lnTo>
                <a:lnTo>
                  <a:pt x="3945" y="42"/>
                </a:lnTo>
                <a:lnTo>
                  <a:pt x="3910" y="56"/>
                </a:lnTo>
                <a:lnTo>
                  <a:pt x="3876" y="71"/>
                </a:lnTo>
                <a:lnTo>
                  <a:pt x="3841" y="88"/>
                </a:lnTo>
                <a:lnTo>
                  <a:pt x="3808" y="106"/>
                </a:lnTo>
                <a:lnTo>
                  <a:pt x="3775" y="126"/>
                </a:lnTo>
                <a:lnTo>
                  <a:pt x="3743" y="149"/>
                </a:lnTo>
                <a:lnTo>
                  <a:pt x="3712" y="172"/>
                </a:lnTo>
                <a:lnTo>
                  <a:pt x="3683" y="198"/>
                </a:lnTo>
                <a:lnTo>
                  <a:pt x="3654" y="226"/>
                </a:lnTo>
                <a:lnTo>
                  <a:pt x="3626" y="255"/>
                </a:lnTo>
                <a:lnTo>
                  <a:pt x="3601" y="285"/>
                </a:lnTo>
                <a:lnTo>
                  <a:pt x="3577" y="316"/>
                </a:lnTo>
                <a:lnTo>
                  <a:pt x="3555" y="347"/>
                </a:lnTo>
                <a:lnTo>
                  <a:pt x="3535" y="379"/>
                </a:lnTo>
                <a:lnTo>
                  <a:pt x="3516" y="414"/>
                </a:lnTo>
                <a:lnTo>
                  <a:pt x="3499" y="448"/>
                </a:lnTo>
                <a:lnTo>
                  <a:pt x="3484" y="482"/>
                </a:lnTo>
                <a:lnTo>
                  <a:pt x="3471" y="518"/>
                </a:lnTo>
                <a:lnTo>
                  <a:pt x="3459" y="553"/>
                </a:lnTo>
                <a:lnTo>
                  <a:pt x="3450" y="590"/>
                </a:lnTo>
                <a:lnTo>
                  <a:pt x="3441" y="627"/>
                </a:lnTo>
                <a:lnTo>
                  <a:pt x="3435" y="663"/>
                </a:lnTo>
                <a:lnTo>
                  <a:pt x="3431" y="700"/>
                </a:lnTo>
                <a:lnTo>
                  <a:pt x="3428" y="738"/>
                </a:lnTo>
                <a:lnTo>
                  <a:pt x="3427" y="775"/>
                </a:lnTo>
                <a:lnTo>
                  <a:pt x="3428" y="813"/>
                </a:lnTo>
                <a:lnTo>
                  <a:pt x="3431" y="849"/>
                </a:lnTo>
                <a:lnTo>
                  <a:pt x="3435" y="886"/>
                </a:lnTo>
                <a:lnTo>
                  <a:pt x="3441" y="924"/>
                </a:lnTo>
                <a:lnTo>
                  <a:pt x="3450" y="960"/>
                </a:lnTo>
                <a:lnTo>
                  <a:pt x="3459" y="996"/>
                </a:lnTo>
                <a:lnTo>
                  <a:pt x="3471" y="1031"/>
                </a:lnTo>
                <a:lnTo>
                  <a:pt x="3484" y="1067"/>
                </a:lnTo>
                <a:lnTo>
                  <a:pt x="3499" y="1103"/>
                </a:lnTo>
                <a:lnTo>
                  <a:pt x="3516" y="1137"/>
                </a:lnTo>
                <a:lnTo>
                  <a:pt x="3535" y="1170"/>
                </a:lnTo>
                <a:lnTo>
                  <a:pt x="3555" y="1202"/>
                </a:lnTo>
                <a:lnTo>
                  <a:pt x="3577" y="1234"/>
                </a:lnTo>
                <a:lnTo>
                  <a:pt x="3601" y="1266"/>
                </a:lnTo>
                <a:lnTo>
                  <a:pt x="3626" y="1295"/>
                </a:lnTo>
                <a:lnTo>
                  <a:pt x="3654" y="1324"/>
                </a:lnTo>
                <a:lnTo>
                  <a:pt x="5580" y="3250"/>
                </a:lnTo>
                <a:lnTo>
                  <a:pt x="3654" y="5176"/>
                </a:lnTo>
                <a:close/>
              </a:path>
            </a:pathLst>
          </a:custGeom>
          <a:solidFill>
            <a:srgbClr val="5B9BD5">
              <a:lumMod val="60000"/>
              <a:lumOff val="40000"/>
            </a:srgbClr>
          </a:solidFill>
          <a:ln w="9525">
            <a:noFill/>
            <a:round/>
          </a:ln>
          <a:effectLst/>
        </p:spPr>
        <p:txBody>
          <a:bodyPr anchor="ctr"/>
          <a:lstStyle/>
          <a:p>
            <a:endParaRPr lang="zh-CN" altLang="en-US" sz="2000">
              <a:sym typeface="Arial" panose="020B0604020202020204" pitchFamily="34" charset="0"/>
            </a:endParaRPr>
          </a:p>
        </p:txBody>
      </p:sp>
      <p:sp>
        <p:nvSpPr>
          <p:cNvPr id="28" name="KSO_Shape"/>
          <p:cNvSpPr/>
          <p:nvPr>
            <p:custDataLst>
              <p:tags r:id="rId6"/>
            </p:custDataLst>
          </p:nvPr>
        </p:nvSpPr>
        <p:spPr bwMode="auto">
          <a:xfrm>
            <a:off x="5583033" y="2739585"/>
            <a:ext cx="446108" cy="389601"/>
          </a:xfrm>
          <a:custGeom>
            <a:avLst/>
            <a:gdLst>
              <a:gd name="T0" fmla="*/ 381143354 w 7455"/>
              <a:gd name="T1" fmla="*/ 381770775 h 6500"/>
              <a:gd name="T2" fmla="*/ 381143354 w 7455"/>
              <a:gd name="T3" fmla="*/ 381770775 h 6500"/>
              <a:gd name="T4" fmla="*/ 381143354 w 7455"/>
              <a:gd name="T5" fmla="*/ 381770775 h 6500"/>
              <a:gd name="T6" fmla="*/ 381143354 w 7455"/>
              <a:gd name="T7" fmla="*/ 381770775 h 6500"/>
              <a:gd name="T8" fmla="*/ 381143354 w 7455"/>
              <a:gd name="T9" fmla="*/ 381770775 h 6500"/>
              <a:gd name="T10" fmla="*/ 381143354 w 7455"/>
              <a:gd name="T11" fmla="*/ 381770775 h 6500"/>
              <a:gd name="T12" fmla="*/ 381143354 w 7455"/>
              <a:gd name="T13" fmla="*/ 381770775 h 6500"/>
              <a:gd name="T14" fmla="*/ 381143354 w 7455"/>
              <a:gd name="T15" fmla="*/ 381770775 h 6500"/>
              <a:gd name="T16" fmla="*/ 381143354 w 7455"/>
              <a:gd name="T17" fmla="*/ 381770775 h 6500"/>
              <a:gd name="T18" fmla="*/ 381143354 w 7455"/>
              <a:gd name="T19" fmla="*/ 381770775 h 6500"/>
              <a:gd name="T20" fmla="*/ 381143354 w 7455"/>
              <a:gd name="T21" fmla="*/ 381770775 h 6500"/>
              <a:gd name="T22" fmla="*/ 381143354 w 7455"/>
              <a:gd name="T23" fmla="*/ 381770775 h 6500"/>
              <a:gd name="T24" fmla="*/ 381143354 w 7455"/>
              <a:gd name="T25" fmla="*/ 381770775 h 6500"/>
              <a:gd name="T26" fmla="*/ 381143354 w 7455"/>
              <a:gd name="T27" fmla="*/ 381770775 h 6500"/>
              <a:gd name="T28" fmla="*/ 381143354 w 7455"/>
              <a:gd name="T29" fmla="*/ 381770775 h 6500"/>
              <a:gd name="T30" fmla="*/ 381143354 w 7455"/>
              <a:gd name="T31" fmla="*/ 381770775 h 6500"/>
              <a:gd name="T32" fmla="*/ 381143354 w 7455"/>
              <a:gd name="T33" fmla="*/ 381770775 h 6500"/>
              <a:gd name="T34" fmla="*/ 381143354 w 7455"/>
              <a:gd name="T35" fmla="*/ 381770775 h 6500"/>
              <a:gd name="T36" fmla="*/ 381143354 w 7455"/>
              <a:gd name="T37" fmla="*/ 381770775 h 6500"/>
              <a:gd name="T38" fmla="*/ 381143354 w 7455"/>
              <a:gd name="T39" fmla="*/ 381770775 h 6500"/>
              <a:gd name="T40" fmla="*/ 381143354 w 7455"/>
              <a:gd name="T41" fmla="*/ 381770775 h 6500"/>
              <a:gd name="T42" fmla="*/ 381143354 w 7455"/>
              <a:gd name="T43" fmla="*/ 381770775 h 6500"/>
              <a:gd name="T44" fmla="*/ 381143354 w 7455"/>
              <a:gd name="T45" fmla="*/ 381770775 h 6500"/>
              <a:gd name="T46" fmla="*/ 381143354 w 7455"/>
              <a:gd name="T47" fmla="*/ 381770775 h 6500"/>
              <a:gd name="T48" fmla="*/ 381143354 w 7455"/>
              <a:gd name="T49" fmla="*/ 381770775 h 6500"/>
              <a:gd name="T50" fmla="*/ 381143354 w 7455"/>
              <a:gd name="T51" fmla="*/ 381770775 h 6500"/>
              <a:gd name="T52" fmla="*/ 381143354 w 7455"/>
              <a:gd name="T53" fmla="*/ 381770775 h 6500"/>
              <a:gd name="T54" fmla="*/ 381143354 w 7455"/>
              <a:gd name="T55" fmla="*/ 381770775 h 6500"/>
              <a:gd name="T56" fmla="*/ 381143354 w 7455"/>
              <a:gd name="T57" fmla="*/ 381770775 h 6500"/>
              <a:gd name="T58" fmla="*/ 381143354 w 7455"/>
              <a:gd name="T59" fmla="*/ 381770775 h 6500"/>
              <a:gd name="T60" fmla="*/ 381143354 w 7455"/>
              <a:gd name="T61" fmla="*/ 381770775 h 6500"/>
              <a:gd name="T62" fmla="*/ 381143354 w 7455"/>
              <a:gd name="T63" fmla="*/ 381770775 h 6500"/>
              <a:gd name="T64" fmla="*/ 381143354 w 7455"/>
              <a:gd name="T65" fmla="*/ 381770775 h 6500"/>
              <a:gd name="T66" fmla="*/ 381143354 w 7455"/>
              <a:gd name="T67" fmla="*/ 381770775 h 6500"/>
              <a:gd name="T68" fmla="*/ 381143354 w 7455"/>
              <a:gd name="T69" fmla="*/ 381770775 h 6500"/>
              <a:gd name="T70" fmla="*/ 381143354 w 7455"/>
              <a:gd name="T71" fmla="*/ 381770775 h 6500"/>
              <a:gd name="T72" fmla="*/ 381143354 w 7455"/>
              <a:gd name="T73" fmla="*/ 381770775 h 6500"/>
              <a:gd name="T74" fmla="*/ 381143354 w 7455"/>
              <a:gd name="T75" fmla="*/ 381770775 h 6500"/>
              <a:gd name="T76" fmla="*/ 381143354 w 7455"/>
              <a:gd name="T77" fmla="*/ 381770775 h 6500"/>
              <a:gd name="T78" fmla="*/ 381143354 w 7455"/>
              <a:gd name="T79" fmla="*/ 381770775 h 6500"/>
              <a:gd name="T80" fmla="*/ 381143354 w 7455"/>
              <a:gd name="T81" fmla="*/ 381770775 h 6500"/>
              <a:gd name="T82" fmla="*/ 381143354 w 7455"/>
              <a:gd name="T83" fmla="*/ 381770775 h 6500"/>
              <a:gd name="T84" fmla="*/ 381143354 w 7455"/>
              <a:gd name="T85" fmla="*/ 381770775 h 6500"/>
              <a:gd name="T86" fmla="*/ 381143354 w 7455"/>
              <a:gd name="T87" fmla="*/ 381770775 h 6500"/>
              <a:gd name="T88" fmla="*/ 381143354 w 7455"/>
              <a:gd name="T89" fmla="*/ 381770775 h 6500"/>
              <a:gd name="T90" fmla="*/ 381143354 w 7455"/>
              <a:gd name="T91" fmla="*/ 381770775 h 6500"/>
              <a:gd name="T92" fmla="*/ 381143354 w 7455"/>
              <a:gd name="T93" fmla="*/ 381770775 h 6500"/>
              <a:gd name="T94" fmla="*/ 381143354 w 7455"/>
              <a:gd name="T95" fmla="*/ 381770775 h 6500"/>
              <a:gd name="T96" fmla="*/ 381143354 w 7455"/>
              <a:gd name="T97" fmla="*/ 381770775 h 6500"/>
              <a:gd name="T98" fmla="*/ 381143354 w 7455"/>
              <a:gd name="T99" fmla="*/ 381770775 h 6500"/>
              <a:gd name="T100" fmla="*/ 381143354 w 7455"/>
              <a:gd name="T101" fmla="*/ 381770775 h 6500"/>
              <a:gd name="T102" fmla="*/ 381143354 w 7455"/>
              <a:gd name="T103" fmla="*/ 381770775 h 6500"/>
              <a:gd name="T104" fmla="*/ 381143354 w 7455"/>
              <a:gd name="T105" fmla="*/ 381770775 h 6500"/>
              <a:gd name="T106" fmla="*/ 381143354 w 7455"/>
              <a:gd name="T107" fmla="*/ 381770775 h 6500"/>
              <a:gd name="T108" fmla="*/ 381143354 w 7455"/>
              <a:gd name="T109" fmla="*/ 381770775 h 6500"/>
              <a:gd name="T110" fmla="*/ 381143354 w 7455"/>
              <a:gd name="T111" fmla="*/ 381770775 h 6500"/>
              <a:gd name="T112" fmla="*/ 381143354 w 7455"/>
              <a:gd name="T113" fmla="*/ 381770775 h 6500"/>
              <a:gd name="T114" fmla="*/ 381143354 w 7455"/>
              <a:gd name="T115" fmla="*/ 381770775 h 6500"/>
              <a:gd name="T116" fmla="*/ 381143354 w 7455"/>
              <a:gd name="T117" fmla="*/ 381770775 h 6500"/>
              <a:gd name="T118" fmla="*/ 381143354 w 7455"/>
              <a:gd name="T119" fmla="*/ 381770775 h 6500"/>
              <a:gd name="T120" fmla="*/ 381143354 w 7455"/>
              <a:gd name="T121" fmla="*/ 381770775 h 6500"/>
              <a:gd name="T122" fmla="*/ 381143354 w 7455"/>
              <a:gd name="T123" fmla="*/ 381770775 h 6500"/>
              <a:gd name="T124" fmla="*/ 381143354 w 7455"/>
              <a:gd name="T125" fmla="*/ 381770775 h 650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455" h="6500">
                <a:moveTo>
                  <a:pt x="226" y="5176"/>
                </a:moveTo>
                <a:lnTo>
                  <a:pt x="226" y="5176"/>
                </a:lnTo>
                <a:lnTo>
                  <a:pt x="198" y="5204"/>
                </a:lnTo>
                <a:lnTo>
                  <a:pt x="172" y="5234"/>
                </a:lnTo>
                <a:lnTo>
                  <a:pt x="149" y="5266"/>
                </a:lnTo>
                <a:lnTo>
                  <a:pt x="126" y="5296"/>
                </a:lnTo>
                <a:lnTo>
                  <a:pt x="106" y="5330"/>
                </a:lnTo>
                <a:lnTo>
                  <a:pt x="87" y="5363"/>
                </a:lnTo>
                <a:lnTo>
                  <a:pt x="71" y="5397"/>
                </a:lnTo>
                <a:lnTo>
                  <a:pt x="55" y="5433"/>
                </a:lnTo>
                <a:lnTo>
                  <a:pt x="42" y="5467"/>
                </a:lnTo>
                <a:lnTo>
                  <a:pt x="31" y="5504"/>
                </a:lnTo>
                <a:lnTo>
                  <a:pt x="21" y="5539"/>
                </a:lnTo>
                <a:lnTo>
                  <a:pt x="14" y="5576"/>
                </a:lnTo>
                <a:lnTo>
                  <a:pt x="7" y="5612"/>
                </a:lnTo>
                <a:lnTo>
                  <a:pt x="3" y="5650"/>
                </a:lnTo>
                <a:lnTo>
                  <a:pt x="0" y="5687"/>
                </a:lnTo>
                <a:lnTo>
                  <a:pt x="0" y="5725"/>
                </a:lnTo>
                <a:lnTo>
                  <a:pt x="0" y="5762"/>
                </a:lnTo>
                <a:lnTo>
                  <a:pt x="3" y="5799"/>
                </a:lnTo>
                <a:lnTo>
                  <a:pt x="7" y="5836"/>
                </a:lnTo>
                <a:lnTo>
                  <a:pt x="14" y="5873"/>
                </a:lnTo>
                <a:lnTo>
                  <a:pt x="21" y="5909"/>
                </a:lnTo>
                <a:lnTo>
                  <a:pt x="31" y="5946"/>
                </a:lnTo>
                <a:lnTo>
                  <a:pt x="42" y="5982"/>
                </a:lnTo>
                <a:lnTo>
                  <a:pt x="55" y="6017"/>
                </a:lnTo>
                <a:lnTo>
                  <a:pt x="71" y="6051"/>
                </a:lnTo>
                <a:lnTo>
                  <a:pt x="87" y="6086"/>
                </a:lnTo>
                <a:lnTo>
                  <a:pt x="106" y="6120"/>
                </a:lnTo>
                <a:lnTo>
                  <a:pt x="126" y="6152"/>
                </a:lnTo>
                <a:lnTo>
                  <a:pt x="149" y="6184"/>
                </a:lnTo>
                <a:lnTo>
                  <a:pt x="172" y="6215"/>
                </a:lnTo>
                <a:lnTo>
                  <a:pt x="198" y="6244"/>
                </a:lnTo>
                <a:lnTo>
                  <a:pt x="226" y="6274"/>
                </a:lnTo>
                <a:lnTo>
                  <a:pt x="254" y="6301"/>
                </a:lnTo>
                <a:lnTo>
                  <a:pt x="285" y="6327"/>
                </a:lnTo>
                <a:lnTo>
                  <a:pt x="316" y="6351"/>
                </a:lnTo>
                <a:lnTo>
                  <a:pt x="347" y="6373"/>
                </a:lnTo>
                <a:lnTo>
                  <a:pt x="379" y="6393"/>
                </a:lnTo>
                <a:lnTo>
                  <a:pt x="413" y="6411"/>
                </a:lnTo>
                <a:lnTo>
                  <a:pt x="447" y="6429"/>
                </a:lnTo>
                <a:lnTo>
                  <a:pt x="482" y="6443"/>
                </a:lnTo>
                <a:lnTo>
                  <a:pt x="518" y="6457"/>
                </a:lnTo>
                <a:lnTo>
                  <a:pt x="553" y="6468"/>
                </a:lnTo>
                <a:lnTo>
                  <a:pt x="589" y="6478"/>
                </a:lnTo>
                <a:lnTo>
                  <a:pt x="626" y="6486"/>
                </a:lnTo>
                <a:lnTo>
                  <a:pt x="663" y="6492"/>
                </a:lnTo>
                <a:lnTo>
                  <a:pt x="700" y="6496"/>
                </a:lnTo>
                <a:lnTo>
                  <a:pt x="737" y="6499"/>
                </a:lnTo>
                <a:lnTo>
                  <a:pt x="775" y="6500"/>
                </a:lnTo>
                <a:lnTo>
                  <a:pt x="811" y="6499"/>
                </a:lnTo>
                <a:lnTo>
                  <a:pt x="849" y="6496"/>
                </a:lnTo>
                <a:lnTo>
                  <a:pt x="886" y="6492"/>
                </a:lnTo>
                <a:lnTo>
                  <a:pt x="923" y="6486"/>
                </a:lnTo>
                <a:lnTo>
                  <a:pt x="959" y="6478"/>
                </a:lnTo>
                <a:lnTo>
                  <a:pt x="996" y="6468"/>
                </a:lnTo>
                <a:lnTo>
                  <a:pt x="1032" y="6457"/>
                </a:lnTo>
                <a:lnTo>
                  <a:pt x="1067" y="6443"/>
                </a:lnTo>
                <a:lnTo>
                  <a:pt x="1103" y="6429"/>
                </a:lnTo>
                <a:lnTo>
                  <a:pt x="1136" y="6411"/>
                </a:lnTo>
                <a:lnTo>
                  <a:pt x="1170" y="6393"/>
                </a:lnTo>
                <a:lnTo>
                  <a:pt x="1202" y="6373"/>
                </a:lnTo>
                <a:lnTo>
                  <a:pt x="1234" y="6351"/>
                </a:lnTo>
                <a:lnTo>
                  <a:pt x="1265" y="6327"/>
                </a:lnTo>
                <a:lnTo>
                  <a:pt x="1295" y="6301"/>
                </a:lnTo>
                <a:lnTo>
                  <a:pt x="1324" y="6274"/>
                </a:lnTo>
                <a:lnTo>
                  <a:pt x="3768" y="3830"/>
                </a:lnTo>
                <a:lnTo>
                  <a:pt x="3800" y="3799"/>
                </a:lnTo>
                <a:lnTo>
                  <a:pt x="3826" y="3772"/>
                </a:lnTo>
                <a:lnTo>
                  <a:pt x="3850" y="3745"/>
                </a:lnTo>
                <a:lnTo>
                  <a:pt x="3873" y="3715"/>
                </a:lnTo>
                <a:lnTo>
                  <a:pt x="3893" y="3686"/>
                </a:lnTo>
                <a:lnTo>
                  <a:pt x="3913" y="3655"/>
                </a:lnTo>
                <a:lnTo>
                  <a:pt x="3931" y="3624"/>
                </a:lnTo>
                <a:lnTo>
                  <a:pt x="3948" y="3592"/>
                </a:lnTo>
                <a:lnTo>
                  <a:pt x="3963" y="3560"/>
                </a:lnTo>
                <a:lnTo>
                  <a:pt x="3976" y="3527"/>
                </a:lnTo>
                <a:lnTo>
                  <a:pt x="3988" y="3494"/>
                </a:lnTo>
                <a:lnTo>
                  <a:pt x="3997" y="3460"/>
                </a:lnTo>
                <a:lnTo>
                  <a:pt x="4007" y="3426"/>
                </a:lnTo>
                <a:lnTo>
                  <a:pt x="4014" y="3391"/>
                </a:lnTo>
                <a:lnTo>
                  <a:pt x="4019" y="3357"/>
                </a:lnTo>
                <a:lnTo>
                  <a:pt x="4024" y="3321"/>
                </a:lnTo>
                <a:lnTo>
                  <a:pt x="4026" y="3286"/>
                </a:lnTo>
                <a:lnTo>
                  <a:pt x="4026" y="3269"/>
                </a:lnTo>
                <a:lnTo>
                  <a:pt x="4026" y="3268"/>
                </a:lnTo>
                <a:lnTo>
                  <a:pt x="4027" y="3250"/>
                </a:lnTo>
                <a:lnTo>
                  <a:pt x="4027" y="3249"/>
                </a:lnTo>
                <a:lnTo>
                  <a:pt x="4026" y="3233"/>
                </a:lnTo>
                <a:lnTo>
                  <a:pt x="4026" y="3230"/>
                </a:lnTo>
                <a:lnTo>
                  <a:pt x="4026" y="3214"/>
                </a:lnTo>
                <a:lnTo>
                  <a:pt x="4024" y="3178"/>
                </a:lnTo>
                <a:lnTo>
                  <a:pt x="4019" y="3144"/>
                </a:lnTo>
                <a:lnTo>
                  <a:pt x="4014" y="3108"/>
                </a:lnTo>
                <a:lnTo>
                  <a:pt x="4007" y="3074"/>
                </a:lnTo>
                <a:lnTo>
                  <a:pt x="3997" y="3040"/>
                </a:lnTo>
                <a:lnTo>
                  <a:pt x="3988" y="3007"/>
                </a:lnTo>
                <a:lnTo>
                  <a:pt x="3976" y="2972"/>
                </a:lnTo>
                <a:lnTo>
                  <a:pt x="3963" y="2939"/>
                </a:lnTo>
                <a:lnTo>
                  <a:pt x="3948" y="2907"/>
                </a:lnTo>
                <a:lnTo>
                  <a:pt x="3931" y="2875"/>
                </a:lnTo>
                <a:lnTo>
                  <a:pt x="3913" y="2844"/>
                </a:lnTo>
                <a:lnTo>
                  <a:pt x="3893" y="2814"/>
                </a:lnTo>
                <a:lnTo>
                  <a:pt x="3873" y="2784"/>
                </a:lnTo>
                <a:lnTo>
                  <a:pt x="3850" y="2755"/>
                </a:lnTo>
                <a:lnTo>
                  <a:pt x="3826" y="2727"/>
                </a:lnTo>
                <a:lnTo>
                  <a:pt x="3800" y="2700"/>
                </a:lnTo>
                <a:lnTo>
                  <a:pt x="3769" y="2671"/>
                </a:lnTo>
                <a:lnTo>
                  <a:pt x="1324" y="226"/>
                </a:lnTo>
                <a:lnTo>
                  <a:pt x="1295" y="198"/>
                </a:lnTo>
                <a:lnTo>
                  <a:pt x="1265" y="172"/>
                </a:lnTo>
                <a:lnTo>
                  <a:pt x="1234" y="149"/>
                </a:lnTo>
                <a:lnTo>
                  <a:pt x="1202" y="126"/>
                </a:lnTo>
                <a:lnTo>
                  <a:pt x="1170" y="106"/>
                </a:lnTo>
                <a:lnTo>
                  <a:pt x="1136" y="88"/>
                </a:lnTo>
                <a:lnTo>
                  <a:pt x="1103" y="71"/>
                </a:lnTo>
                <a:lnTo>
                  <a:pt x="1067" y="56"/>
                </a:lnTo>
                <a:lnTo>
                  <a:pt x="1032" y="42"/>
                </a:lnTo>
                <a:lnTo>
                  <a:pt x="996" y="32"/>
                </a:lnTo>
                <a:lnTo>
                  <a:pt x="959" y="21"/>
                </a:lnTo>
                <a:lnTo>
                  <a:pt x="923" y="14"/>
                </a:lnTo>
                <a:lnTo>
                  <a:pt x="886" y="7"/>
                </a:lnTo>
                <a:lnTo>
                  <a:pt x="849" y="3"/>
                </a:lnTo>
                <a:lnTo>
                  <a:pt x="811" y="0"/>
                </a:lnTo>
                <a:lnTo>
                  <a:pt x="775" y="0"/>
                </a:lnTo>
                <a:lnTo>
                  <a:pt x="737" y="0"/>
                </a:lnTo>
                <a:lnTo>
                  <a:pt x="700" y="3"/>
                </a:lnTo>
                <a:lnTo>
                  <a:pt x="663" y="7"/>
                </a:lnTo>
                <a:lnTo>
                  <a:pt x="626" y="14"/>
                </a:lnTo>
                <a:lnTo>
                  <a:pt x="589" y="21"/>
                </a:lnTo>
                <a:lnTo>
                  <a:pt x="553" y="32"/>
                </a:lnTo>
                <a:lnTo>
                  <a:pt x="518" y="42"/>
                </a:lnTo>
                <a:lnTo>
                  <a:pt x="482" y="56"/>
                </a:lnTo>
                <a:lnTo>
                  <a:pt x="447" y="71"/>
                </a:lnTo>
                <a:lnTo>
                  <a:pt x="413" y="88"/>
                </a:lnTo>
                <a:lnTo>
                  <a:pt x="379" y="106"/>
                </a:lnTo>
                <a:lnTo>
                  <a:pt x="347" y="126"/>
                </a:lnTo>
                <a:lnTo>
                  <a:pt x="316" y="149"/>
                </a:lnTo>
                <a:lnTo>
                  <a:pt x="285" y="172"/>
                </a:lnTo>
                <a:lnTo>
                  <a:pt x="254" y="198"/>
                </a:lnTo>
                <a:lnTo>
                  <a:pt x="226" y="226"/>
                </a:lnTo>
                <a:lnTo>
                  <a:pt x="198" y="255"/>
                </a:lnTo>
                <a:lnTo>
                  <a:pt x="172" y="285"/>
                </a:lnTo>
                <a:lnTo>
                  <a:pt x="149" y="316"/>
                </a:lnTo>
                <a:lnTo>
                  <a:pt x="126" y="347"/>
                </a:lnTo>
                <a:lnTo>
                  <a:pt x="106" y="379"/>
                </a:lnTo>
                <a:lnTo>
                  <a:pt x="87" y="414"/>
                </a:lnTo>
                <a:lnTo>
                  <a:pt x="71" y="448"/>
                </a:lnTo>
                <a:lnTo>
                  <a:pt x="55" y="482"/>
                </a:lnTo>
                <a:lnTo>
                  <a:pt x="42" y="518"/>
                </a:lnTo>
                <a:lnTo>
                  <a:pt x="31" y="553"/>
                </a:lnTo>
                <a:lnTo>
                  <a:pt x="21" y="590"/>
                </a:lnTo>
                <a:lnTo>
                  <a:pt x="14" y="627"/>
                </a:lnTo>
                <a:lnTo>
                  <a:pt x="7" y="663"/>
                </a:lnTo>
                <a:lnTo>
                  <a:pt x="3" y="700"/>
                </a:lnTo>
                <a:lnTo>
                  <a:pt x="0" y="738"/>
                </a:lnTo>
                <a:lnTo>
                  <a:pt x="0" y="775"/>
                </a:lnTo>
                <a:lnTo>
                  <a:pt x="0" y="813"/>
                </a:lnTo>
                <a:lnTo>
                  <a:pt x="3" y="849"/>
                </a:lnTo>
                <a:lnTo>
                  <a:pt x="7" y="886"/>
                </a:lnTo>
                <a:lnTo>
                  <a:pt x="14" y="924"/>
                </a:lnTo>
                <a:lnTo>
                  <a:pt x="21" y="960"/>
                </a:lnTo>
                <a:lnTo>
                  <a:pt x="31" y="996"/>
                </a:lnTo>
                <a:lnTo>
                  <a:pt x="42" y="1031"/>
                </a:lnTo>
                <a:lnTo>
                  <a:pt x="55" y="1067"/>
                </a:lnTo>
                <a:lnTo>
                  <a:pt x="71" y="1103"/>
                </a:lnTo>
                <a:lnTo>
                  <a:pt x="87" y="1137"/>
                </a:lnTo>
                <a:lnTo>
                  <a:pt x="106" y="1170"/>
                </a:lnTo>
                <a:lnTo>
                  <a:pt x="126" y="1202"/>
                </a:lnTo>
                <a:lnTo>
                  <a:pt x="149" y="1234"/>
                </a:lnTo>
                <a:lnTo>
                  <a:pt x="172" y="1266"/>
                </a:lnTo>
                <a:lnTo>
                  <a:pt x="198" y="1295"/>
                </a:lnTo>
                <a:lnTo>
                  <a:pt x="226" y="1324"/>
                </a:lnTo>
                <a:lnTo>
                  <a:pt x="2151" y="3250"/>
                </a:lnTo>
                <a:lnTo>
                  <a:pt x="226" y="5176"/>
                </a:lnTo>
                <a:close/>
                <a:moveTo>
                  <a:pt x="3654" y="5176"/>
                </a:moveTo>
                <a:lnTo>
                  <a:pt x="3654" y="5176"/>
                </a:lnTo>
                <a:lnTo>
                  <a:pt x="3626" y="5204"/>
                </a:lnTo>
                <a:lnTo>
                  <a:pt x="3601" y="5234"/>
                </a:lnTo>
                <a:lnTo>
                  <a:pt x="3577" y="5266"/>
                </a:lnTo>
                <a:lnTo>
                  <a:pt x="3555" y="5296"/>
                </a:lnTo>
                <a:lnTo>
                  <a:pt x="3535" y="5330"/>
                </a:lnTo>
                <a:lnTo>
                  <a:pt x="3516" y="5363"/>
                </a:lnTo>
                <a:lnTo>
                  <a:pt x="3499" y="5397"/>
                </a:lnTo>
                <a:lnTo>
                  <a:pt x="3484" y="5433"/>
                </a:lnTo>
                <a:lnTo>
                  <a:pt x="3471" y="5467"/>
                </a:lnTo>
                <a:lnTo>
                  <a:pt x="3459" y="5504"/>
                </a:lnTo>
                <a:lnTo>
                  <a:pt x="3450" y="5539"/>
                </a:lnTo>
                <a:lnTo>
                  <a:pt x="3441" y="5576"/>
                </a:lnTo>
                <a:lnTo>
                  <a:pt x="3435" y="5612"/>
                </a:lnTo>
                <a:lnTo>
                  <a:pt x="3431" y="5650"/>
                </a:lnTo>
                <a:lnTo>
                  <a:pt x="3428" y="5687"/>
                </a:lnTo>
                <a:lnTo>
                  <a:pt x="3427" y="5725"/>
                </a:lnTo>
                <a:lnTo>
                  <a:pt x="3428" y="5762"/>
                </a:lnTo>
                <a:lnTo>
                  <a:pt x="3431" y="5799"/>
                </a:lnTo>
                <a:lnTo>
                  <a:pt x="3435" y="5836"/>
                </a:lnTo>
                <a:lnTo>
                  <a:pt x="3441" y="5873"/>
                </a:lnTo>
                <a:lnTo>
                  <a:pt x="3450" y="5909"/>
                </a:lnTo>
                <a:lnTo>
                  <a:pt x="3459" y="5946"/>
                </a:lnTo>
                <a:lnTo>
                  <a:pt x="3471" y="5982"/>
                </a:lnTo>
                <a:lnTo>
                  <a:pt x="3484" y="6017"/>
                </a:lnTo>
                <a:lnTo>
                  <a:pt x="3499" y="6051"/>
                </a:lnTo>
                <a:lnTo>
                  <a:pt x="3516" y="6086"/>
                </a:lnTo>
                <a:lnTo>
                  <a:pt x="3535" y="6120"/>
                </a:lnTo>
                <a:lnTo>
                  <a:pt x="3555" y="6152"/>
                </a:lnTo>
                <a:lnTo>
                  <a:pt x="3577" y="6184"/>
                </a:lnTo>
                <a:lnTo>
                  <a:pt x="3601" y="6215"/>
                </a:lnTo>
                <a:lnTo>
                  <a:pt x="3626" y="6244"/>
                </a:lnTo>
                <a:lnTo>
                  <a:pt x="3654" y="6274"/>
                </a:lnTo>
                <a:lnTo>
                  <a:pt x="3683" y="6301"/>
                </a:lnTo>
                <a:lnTo>
                  <a:pt x="3712" y="6327"/>
                </a:lnTo>
                <a:lnTo>
                  <a:pt x="3743" y="6351"/>
                </a:lnTo>
                <a:lnTo>
                  <a:pt x="3775" y="6373"/>
                </a:lnTo>
                <a:lnTo>
                  <a:pt x="3808" y="6393"/>
                </a:lnTo>
                <a:lnTo>
                  <a:pt x="3841" y="6411"/>
                </a:lnTo>
                <a:lnTo>
                  <a:pt x="3876" y="6429"/>
                </a:lnTo>
                <a:lnTo>
                  <a:pt x="3910" y="6443"/>
                </a:lnTo>
                <a:lnTo>
                  <a:pt x="3945" y="6457"/>
                </a:lnTo>
                <a:lnTo>
                  <a:pt x="3981" y="6468"/>
                </a:lnTo>
                <a:lnTo>
                  <a:pt x="4018" y="6478"/>
                </a:lnTo>
                <a:lnTo>
                  <a:pt x="4054" y="6486"/>
                </a:lnTo>
                <a:lnTo>
                  <a:pt x="4091" y="6492"/>
                </a:lnTo>
                <a:lnTo>
                  <a:pt x="4129" y="6496"/>
                </a:lnTo>
                <a:lnTo>
                  <a:pt x="4166" y="6499"/>
                </a:lnTo>
                <a:lnTo>
                  <a:pt x="4203" y="6500"/>
                </a:lnTo>
                <a:lnTo>
                  <a:pt x="4240" y="6499"/>
                </a:lnTo>
                <a:lnTo>
                  <a:pt x="4278" y="6496"/>
                </a:lnTo>
                <a:lnTo>
                  <a:pt x="4315" y="6492"/>
                </a:lnTo>
                <a:lnTo>
                  <a:pt x="4351" y="6486"/>
                </a:lnTo>
                <a:lnTo>
                  <a:pt x="4388" y="6478"/>
                </a:lnTo>
                <a:lnTo>
                  <a:pt x="4425" y="6468"/>
                </a:lnTo>
                <a:lnTo>
                  <a:pt x="4460" y="6457"/>
                </a:lnTo>
                <a:lnTo>
                  <a:pt x="4496" y="6443"/>
                </a:lnTo>
                <a:lnTo>
                  <a:pt x="4530" y="6429"/>
                </a:lnTo>
                <a:lnTo>
                  <a:pt x="4564" y="6411"/>
                </a:lnTo>
                <a:lnTo>
                  <a:pt x="4598" y="6393"/>
                </a:lnTo>
                <a:lnTo>
                  <a:pt x="4631" y="6373"/>
                </a:lnTo>
                <a:lnTo>
                  <a:pt x="4663" y="6351"/>
                </a:lnTo>
                <a:lnTo>
                  <a:pt x="4693" y="6327"/>
                </a:lnTo>
                <a:lnTo>
                  <a:pt x="4723" y="6301"/>
                </a:lnTo>
                <a:lnTo>
                  <a:pt x="4753" y="6274"/>
                </a:lnTo>
                <a:lnTo>
                  <a:pt x="7197" y="3830"/>
                </a:lnTo>
                <a:lnTo>
                  <a:pt x="7229" y="3799"/>
                </a:lnTo>
                <a:lnTo>
                  <a:pt x="7255" y="3772"/>
                </a:lnTo>
                <a:lnTo>
                  <a:pt x="7278" y="3745"/>
                </a:lnTo>
                <a:lnTo>
                  <a:pt x="7301" y="3715"/>
                </a:lnTo>
                <a:lnTo>
                  <a:pt x="7322" y="3686"/>
                </a:lnTo>
                <a:lnTo>
                  <a:pt x="7342" y="3655"/>
                </a:lnTo>
                <a:lnTo>
                  <a:pt x="7360" y="3624"/>
                </a:lnTo>
                <a:lnTo>
                  <a:pt x="7376" y="3592"/>
                </a:lnTo>
                <a:lnTo>
                  <a:pt x="7391" y="3560"/>
                </a:lnTo>
                <a:lnTo>
                  <a:pt x="7405" y="3527"/>
                </a:lnTo>
                <a:lnTo>
                  <a:pt x="7417" y="3494"/>
                </a:lnTo>
                <a:lnTo>
                  <a:pt x="7426" y="3460"/>
                </a:lnTo>
                <a:lnTo>
                  <a:pt x="7434" y="3426"/>
                </a:lnTo>
                <a:lnTo>
                  <a:pt x="7442" y="3391"/>
                </a:lnTo>
                <a:lnTo>
                  <a:pt x="7447" y="3357"/>
                </a:lnTo>
                <a:lnTo>
                  <a:pt x="7451" y="3321"/>
                </a:lnTo>
                <a:lnTo>
                  <a:pt x="7453" y="3286"/>
                </a:lnTo>
                <a:lnTo>
                  <a:pt x="7455" y="3269"/>
                </a:lnTo>
                <a:lnTo>
                  <a:pt x="7455" y="3268"/>
                </a:lnTo>
                <a:lnTo>
                  <a:pt x="7455" y="3250"/>
                </a:lnTo>
                <a:lnTo>
                  <a:pt x="7455" y="3249"/>
                </a:lnTo>
                <a:lnTo>
                  <a:pt x="7455" y="3233"/>
                </a:lnTo>
                <a:lnTo>
                  <a:pt x="7455" y="3230"/>
                </a:lnTo>
                <a:lnTo>
                  <a:pt x="7453" y="3214"/>
                </a:lnTo>
                <a:lnTo>
                  <a:pt x="7451" y="3178"/>
                </a:lnTo>
                <a:lnTo>
                  <a:pt x="7447" y="3144"/>
                </a:lnTo>
                <a:lnTo>
                  <a:pt x="7442" y="3108"/>
                </a:lnTo>
                <a:lnTo>
                  <a:pt x="7434" y="3074"/>
                </a:lnTo>
                <a:lnTo>
                  <a:pt x="7426" y="3040"/>
                </a:lnTo>
                <a:lnTo>
                  <a:pt x="7417" y="3007"/>
                </a:lnTo>
                <a:lnTo>
                  <a:pt x="7405" y="2972"/>
                </a:lnTo>
                <a:lnTo>
                  <a:pt x="7391" y="2939"/>
                </a:lnTo>
                <a:lnTo>
                  <a:pt x="7376" y="2907"/>
                </a:lnTo>
                <a:lnTo>
                  <a:pt x="7360" y="2875"/>
                </a:lnTo>
                <a:lnTo>
                  <a:pt x="7342" y="2844"/>
                </a:lnTo>
                <a:lnTo>
                  <a:pt x="7322" y="2814"/>
                </a:lnTo>
                <a:lnTo>
                  <a:pt x="7301" y="2784"/>
                </a:lnTo>
                <a:lnTo>
                  <a:pt x="7278" y="2755"/>
                </a:lnTo>
                <a:lnTo>
                  <a:pt x="7255" y="2727"/>
                </a:lnTo>
                <a:lnTo>
                  <a:pt x="7229" y="2700"/>
                </a:lnTo>
                <a:lnTo>
                  <a:pt x="7197" y="2671"/>
                </a:lnTo>
                <a:lnTo>
                  <a:pt x="4753" y="226"/>
                </a:lnTo>
                <a:lnTo>
                  <a:pt x="4723" y="198"/>
                </a:lnTo>
                <a:lnTo>
                  <a:pt x="4693" y="172"/>
                </a:lnTo>
                <a:lnTo>
                  <a:pt x="4663" y="149"/>
                </a:lnTo>
                <a:lnTo>
                  <a:pt x="4631" y="126"/>
                </a:lnTo>
                <a:lnTo>
                  <a:pt x="4598" y="106"/>
                </a:lnTo>
                <a:lnTo>
                  <a:pt x="4564" y="88"/>
                </a:lnTo>
                <a:lnTo>
                  <a:pt x="4530" y="71"/>
                </a:lnTo>
                <a:lnTo>
                  <a:pt x="4496" y="56"/>
                </a:lnTo>
                <a:lnTo>
                  <a:pt x="4460" y="42"/>
                </a:lnTo>
                <a:lnTo>
                  <a:pt x="4425" y="32"/>
                </a:lnTo>
                <a:lnTo>
                  <a:pt x="4388" y="21"/>
                </a:lnTo>
                <a:lnTo>
                  <a:pt x="4351" y="14"/>
                </a:lnTo>
                <a:lnTo>
                  <a:pt x="4315" y="7"/>
                </a:lnTo>
                <a:lnTo>
                  <a:pt x="4278" y="3"/>
                </a:lnTo>
                <a:lnTo>
                  <a:pt x="4240" y="0"/>
                </a:lnTo>
                <a:lnTo>
                  <a:pt x="4203" y="0"/>
                </a:lnTo>
                <a:lnTo>
                  <a:pt x="4166" y="0"/>
                </a:lnTo>
                <a:lnTo>
                  <a:pt x="4129" y="3"/>
                </a:lnTo>
                <a:lnTo>
                  <a:pt x="4091" y="7"/>
                </a:lnTo>
                <a:lnTo>
                  <a:pt x="4054" y="14"/>
                </a:lnTo>
                <a:lnTo>
                  <a:pt x="4018" y="21"/>
                </a:lnTo>
                <a:lnTo>
                  <a:pt x="3981" y="32"/>
                </a:lnTo>
                <a:lnTo>
                  <a:pt x="3945" y="42"/>
                </a:lnTo>
                <a:lnTo>
                  <a:pt x="3910" y="56"/>
                </a:lnTo>
                <a:lnTo>
                  <a:pt x="3876" y="71"/>
                </a:lnTo>
                <a:lnTo>
                  <a:pt x="3841" y="88"/>
                </a:lnTo>
                <a:lnTo>
                  <a:pt x="3808" y="106"/>
                </a:lnTo>
                <a:lnTo>
                  <a:pt x="3775" y="126"/>
                </a:lnTo>
                <a:lnTo>
                  <a:pt x="3743" y="149"/>
                </a:lnTo>
                <a:lnTo>
                  <a:pt x="3712" y="172"/>
                </a:lnTo>
                <a:lnTo>
                  <a:pt x="3683" y="198"/>
                </a:lnTo>
                <a:lnTo>
                  <a:pt x="3654" y="226"/>
                </a:lnTo>
                <a:lnTo>
                  <a:pt x="3626" y="255"/>
                </a:lnTo>
                <a:lnTo>
                  <a:pt x="3601" y="285"/>
                </a:lnTo>
                <a:lnTo>
                  <a:pt x="3577" y="316"/>
                </a:lnTo>
                <a:lnTo>
                  <a:pt x="3555" y="347"/>
                </a:lnTo>
                <a:lnTo>
                  <a:pt x="3535" y="379"/>
                </a:lnTo>
                <a:lnTo>
                  <a:pt x="3516" y="414"/>
                </a:lnTo>
                <a:lnTo>
                  <a:pt x="3499" y="448"/>
                </a:lnTo>
                <a:lnTo>
                  <a:pt x="3484" y="482"/>
                </a:lnTo>
                <a:lnTo>
                  <a:pt x="3471" y="518"/>
                </a:lnTo>
                <a:lnTo>
                  <a:pt x="3459" y="553"/>
                </a:lnTo>
                <a:lnTo>
                  <a:pt x="3450" y="590"/>
                </a:lnTo>
                <a:lnTo>
                  <a:pt x="3441" y="627"/>
                </a:lnTo>
                <a:lnTo>
                  <a:pt x="3435" y="663"/>
                </a:lnTo>
                <a:lnTo>
                  <a:pt x="3431" y="700"/>
                </a:lnTo>
                <a:lnTo>
                  <a:pt x="3428" y="738"/>
                </a:lnTo>
                <a:lnTo>
                  <a:pt x="3427" y="775"/>
                </a:lnTo>
                <a:lnTo>
                  <a:pt x="3428" y="813"/>
                </a:lnTo>
                <a:lnTo>
                  <a:pt x="3431" y="849"/>
                </a:lnTo>
                <a:lnTo>
                  <a:pt x="3435" y="886"/>
                </a:lnTo>
                <a:lnTo>
                  <a:pt x="3441" y="924"/>
                </a:lnTo>
                <a:lnTo>
                  <a:pt x="3450" y="960"/>
                </a:lnTo>
                <a:lnTo>
                  <a:pt x="3459" y="996"/>
                </a:lnTo>
                <a:lnTo>
                  <a:pt x="3471" y="1031"/>
                </a:lnTo>
                <a:lnTo>
                  <a:pt x="3484" y="1067"/>
                </a:lnTo>
                <a:lnTo>
                  <a:pt x="3499" y="1103"/>
                </a:lnTo>
                <a:lnTo>
                  <a:pt x="3516" y="1137"/>
                </a:lnTo>
                <a:lnTo>
                  <a:pt x="3535" y="1170"/>
                </a:lnTo>
                <a:lnTo>
                  <a:pt x="3555" y="1202"/>
                </a:lnTo>
                <a:lnTo>
                  <a:pt x="3577" y="1234"/>
                </a:lnTo>
                <a:lnTo>
                  <a:pt x="3601" y="1266"/>
                </a:lnTo>
                <a:lnTo>
                  <a:pt x="3626" y="1295"/>
                </a:lnTo>
                <a:lnTo>
                  <a:pt x="3654" y="1324"/>
                </a:lnTo>
                <a:lnTo>
                  <a:pt x="5580" y="3250"/>
                </a:lnTo>
                <a:lnTo>
                  <a:pt x="3654" y="5176"/>
                </a:lnTo>
                <a:close/>
              </a:path>
            </a:pathLst>
          </a:custGeom>
          <a:solidFill>
            <a:srgbClr val="5B9BD5">
              <a:lumMod val="60000"/>
              <a:lumOff val="40000"/>
            </a:srgbClr>
          </a:solidFill>
          <a:ln w="9525">
            <a:noFill/>
            <a:round/>
          </a:ln>
          <a:effectLst/>
        </p:spPr>
        <p:txBody>
          <a:bodyPr anchor="ctr"/>
          <a:lstStyle/>
          <a:p>
            <a:endParaRPr lang="zh-CN" altLang="en-US" sz="2000">
              <a:sym typeface="Arial" panose="020B0604020202020204" pitchFamily="34" charset="0"/>
            </a:endParaRPr>
          </a:p>
        </p:txBody>
      </p:sp>
      <p:sp>
        <p:nvSpPr>
          <p:cNvPr id="29" name="KSO_Shape"/>
          <p:cNvSpPr/>
          <p:nvPr>
            <p:custDataLst>
              <p:tags r:id="rId7"/>
            </p:custDataLst>
          </p:nvPr>
        </p:nvSpPr>
        <p:spPr bwMode="auto">
          <a:xfrm>
            <a:off x="8212430" y="2739585"/>
            <a:ext cx="446108" cy="389601"/>
          </a:xfrm>
          <a:custGeom>
            <a:avLst/>
            <a:gdLst>
              <a:gd name="T0" fmla="*/ 381143354 w 7455"/>
              <a:gd name="T1" fmla="*/ 381770775 h 6500"/>
              <a:gd name="T2" fmla="*/ 381143354 w 7455"/>
              <a:gd name="T3" fmla="*/ 381770775 h 6500"/>
              <a:gd name="T4" fmla="*/ 381143354 w 7455"/>
              <a:gd name="T5" fmla="*/ 381770775 h 6500"/>
              <a:gd name="T6" fmla="*/ 381143354 w 7455"/>
              <a:gd name="T7" fmla="*/ 381770775 h 6500"/>
              <a:gd name="T8" fmla="*/ 381143354 w 7455"/>
              <a:gd name="T9" fmla="*/ 381770775 h 6500"/>
              <a:gd name="T10" fmla="*/ 381143354 w 7455"/>
              <a:gd name="T11" fmla="*/ 381770775 h 6500"/>
              <a:gd name="T12" fmla="*/ 381143354 w 7455"/>
              <a:gd name="T13" fmla="*/ 381770775 h 6500"/>
              <a:gd name="T14" fmla="*/ 381143354 w 7455"/>
              <a:gd name="T15" fmla="*/ 381770775 h 6500"/>
              <a:gd name="T16" fmla="*/ 381143354 w 7455"/>
              <a:gd name="T17" fmla="*/ 381770775 h 6500"/>
              <a:gd name="T18" fmla="*/ 381143354 w 7455"/>
              <a:gd name="T19" fmla="*/ 381770775 h 6500"/>
              <a:gd name="T20" fmla="*/ 381143354 w 7455"/>
              <a:gd name="T21" fmla="*/ 381770775 h 6500"/>
              <a:gd name="T22" fmla="*/ 381143354 w 7455"/>
              <a:gd name="T23" fmla="*/ 381770775 h 6500"/>
              <a:gd name="T24" fmla="*/ 381143354 w 7455"/>
              <a:gd name="T25" fmla="*/ 381770775 h 6500"/>
              <a:gd name="T26" fmla="*/ 381143354 w 7455"/>
              <a:gd name="T27" fmla="*/ 381770775 h 6500"/>
              <a:gd name="T28" fmla="*/ 381143354 w 7455"/>
              <a:gd name="T29" fmla="*/ 381770775 h 6500"/>
              <a:gd name="T30" fmla="*/ 381143354 w 7455"/>
              <a:gd name="T31" fmla="*/ 381770775 h 6500"/>
              <a:gd name="T32" fmla="*/ 381143354 w 7455"/>
              <a:gd name="T33" fmla="*/ 381770775 h 6500"/>
              <a:gd name="T34" fmla="*/ 381143354 w 7455"/>
              <a:gd name="T35" fmla="*/ 381770775 h 6500"/>
              <a:gd name="T36" fmla="*/ 381143354 w 7455"/>
              <a:gd name="T37" fmla="*/ 381770775 h 6500"/>
              <a:gd name="T38" fmla="*/ 381143354 w 7455"/>
              <a:gd name="T39" fmla="*/ 381770775 h 6500"/>
              <a:gd name="T40" fmla="*/ 381143354 w 7455"/>
              <a:gd name="T41" fmla="*/ 381770775 h 6500"/>
              <a:gd name="T42" fmla="*/ 381143354 w 7455"/>
              <a:gd name="T43" fmla="*/ 381770775 h 6500"/>
              <a:gd name="T44" fmla="*/ 381143354 w 7455"/>
              <a:gd name="T45" fmla="*/ 381770775 h 6500"/>
              <a:gd name="T46" fmla="*/ 381143354 w 7455"/>
              <a:gd name="T47" fmla="*/ 381770775 h 6500"/>
              <a:gd name="T48" fmla="*/ 381143354 w 7455"/>
              <a:gd name="T49" fmla="*/ 381770775 h 6500"/>
              <a:gd name="T50" fmla="*/ 381143354 w 7455"/>
              <a:gd name="T51" fmla="*/ 381770775 h 6500"/>
              <a:gd name="T52" fmla="*/ 381143354 w 7455"/>
              <a:gd name="T53" fmla="*/ 381770775 h 6500"/>
              <a:gd name="T54" fmla="*/ 381143354 w 7455"/>
              <a:gd name="T55" fmla="*/ 381770775 h 6500"/>
              <a:gd name="T56" fmla="*/ 381143354 w 7455"/>
              <a:gd name="T57" fmla="*/ 381770775 h 6500"/>
              <a:gd name="T58" fmla="*/ 381143354 w 7455"/>
              <a:gd name="T59" fmla="*/ 381770775 h 6500"/>
              <a:gd name="T60" fmla="*/ 381143354 w 7455"/>
              <a:gd name="T61" fmla="*/ 381770775 h 6500"/>
              <a:gd name="T62" fmla="*/ 381143354 w 7455"/>
              <a:gd name="T63" fmla="*/ 381770775 h 6500"/>
              <a:gd name="T64" fmla="*/ 381143354 w 7455"/>
              <a:gd name="T65" fmla="*/ 381770775 h 6500"/>
              <a:gd name="T66" fmla="*/ 381143354 w 7455"/>
              <a:gd name="T67" fmla="*/ 381770775 h 6500"/>
              <a:gd name="T68" fmla="*/ 381143354 w 7455"/>
              <a:gd name="T69" fmla="*/ 381770775 h 6500"/>
              <a:gd name="T70" fmla="*/ 381143354 w 7455"/>
              <a:gd name="T71" fmla="*/ 381770775 h 6500"/>
              <a:gd name="T72" fmla="*/ 381143354 w 7455"/>
              <a:gd name="T73" fmla="*/ 381770775 h 6500"/>
              <a:gd name="T74" fmla="*/ 381143354 w 7455"/>
              <a:gd name="T75" fmla="*/ 381770775 h 6500"/>
              <a:gd name="T76" fmla="*/ 381143354 w 7455"/>
              <a:gd name="T77" fmla="*/ 381770775 h 6500"/>
              <a:gd name="T78" fmla="*/ 381143354 w 7455"/>
              <a:gd name="T79" fmla="*/ 381770775 h 6500"/>
              <a:gd name="T80" fmla="*/ 381143354 w 7455"/>
              <a:gd name="T81" fmla="*/ 381770775 h 6500"/>
              <a:gd name="T82" fmla="*/ 381143354 w 7455"/>
              <a:gd name="T83" fmla="*/ 381770775 h 6500"/>
              <a:gd name="T84" fmla="*/ 381143354 w 7455"/>
              <a:gd name="T85" fmla="*/ 381770775 h 6500"/>
              <a:gd name="T86" fmla="*/ 381143354 w 7455"/>
              <a:gd name="T87" fmla="*/ 381770775 h 6500"/>
              <a:gd name="T88" fmla="*/ 381143354 w 7455"/>
              <a:gd name="T89" fmla="*/ 381770775 h 6500"/>
              <a:gd name="T90" fmla="*/ 381143354 w 7455"/>
              <a:gd name="T91" fmla="*/ 381770775 h 6500"/>
              <a:gd name="T92" fmla="*/ 381143354 w 7455"/>
              <a:gd name="T93" fmla="*/ 381770775 h 6500"/>
              <a:gd name="T94" fmla="*/ 381143354 w 7455"/>
              <a:gd name="T95" fmla="*/ 381770775 h 6500"/>
              <a:gd name="T96" fmla="*/ 381143354 w 7455"/>
              <a:gd name="T97" fmla="*/ 381770775 h 6500"/>
              <a:gd name="T98" fmla="*/ 381143354 w 7455"/>
              <a:gd name="T99" fmla="*/ 381770775 h 6500"/>
              <a:gd name="T100" fmla="*/ 381143354 w 7455"/>
              <a:gd name="T101" fmla="*/ 381770775 h 6500"/>
              <a:gd name="T102" fmla="*/ 381143354 w 7455"/>
              <a:gd name="T103" fmla="*/ 381770775 h 6500"/>
              <a:gd name="T104" fmla="*/ 381143354 w 7455"/>
              <a:gd name="T105" fmla="*/ 381770775 h 6500"/>
              <a:gd name="T106" fmla="*/ 381143354 w 7455"/>
              <a:gd name="T107" fmla="*/ 381770775 h 6500"/>
              <a:gd name="T108" fmla="*/ 381143354 w 7455"/>
              <a:gd name="T109" fmla="*/ 381770775 h 6500"/>
              <a:gd name="T110" fmla="*/ 381143354 w 7455"/>
              <a:gd name="T111" fmla="*/ 381770775 h 6500"/>
              <a:gd name="T112" fmla="*/ 381143354 w 7455"/>
              <a:gd name="T113" fmla="*/ 381770775 h 6500"/>
              <a:gd name="T114" fmla="*/ 381143354 w 7455"/>
              <a:gd name="T115" fmla="*/ 381770775 h 6500"/>
              <a:gd name="T116" fmla="*/ 381143354 w 7455"/>
              <a:gd name="T117" fmla="*/ 381770775 h 6500"/>
              <a:gd name="T118" fmla="*/ 381143354 w 7455"/>
              <a:gd name="T119" fmla="*/ 381770775 h 6500"/>
              <a:gd name="T120" fmla="*/ 381143354 w 7455"/>
              <a:gd name="T121" fmla="*/ 381770775 h 6500"/>
              <a:gd name="T122" fmla="*/ 381143354 w 7455"/>
              <a:gd name="T123" fmla="*/ 381770775 h 6500"/>
              <a:gd name="T124" fmla="*/ 381143354 w 7455"/>
              <a:gd name="T125" fmla="*/ 381770775 h 650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455" h="6500">
                <a:moveTo>
                  <a:pt x="226" y="5176"/>
                </a:moveTo>
                <a:lnTo>
                  <a:pt x="226" y="5176"/>
                </a:lnTo>
                <a:lnTo>
                  <a:pt x="198" y="5204"/>
                </a:lnTo>
                <a:lnTo>
                  <a:pt x="172" y="5234"/>
                </a:lnTo>
                <a:lnTo>
                  <a:pt x="149" y="5266"/>
                </a:lnTo>
                <a:lnTo>
                  <a:pt x="126" y="5296"/>
                </a:lnTo>
                <a:lnTo>
                  <a:pt x="106" y="5330"/>
                </a:lnTo>
                <a:lnTo>
                  <a:pt x="87" y="5363"/>
                </a:lnTo>
                <a:lnTo>
                  <a:pt x="71" y="5397"/>
                </a:lnTo>
                <a:lnTo>
                  <a:pt x="55" y="5433"/>
                </a:lnTo>
                <a:lnTo>
                  <a:pt x="42" y="5467"/>
                </a:lnTo>
                <a:lnTo>
                  <a:pt x="31" y="5504"/>
                </a:lnTo>
                <a:lnTo>
                  <a:pt x="21" y="5539"/>
                </a:lnTo>
                <a:lnTo>
                  <a:pt x="14" y="5576"/>
                </a:lnTo>
                <a:lnTo>
                  <a:pt x="7" y="5612"/>
                </a:lnTo>
                <a:lnTo>
                  <a:pt x="3" y="5650"/>
                </a:lnTo>
                <a:lnTo>
                  <a:pt x="0" y="5687"/>
                </a:lnTo>
                <a:lnTo>
                  <a:pt x="0" y="5725"/>
                </a:lnTo>
                <a:lnTo>
                  <a:pt x="0" y="5762"/>
                </a:lnTo>
                <a:lnTo>
                  <a:pt x="3" y="5799"/>
                </a:lnTo>
                <a:lnTo>
                  <a:pt x="7" y="5836"/>
                </a:lnTo>
                <a:lnTo>
                  <a:pt x="14" y="5873"/>
                </a:lnTo>
                <a:lnTo>
                  <a:pt x="21" y="5909"/>
                </a:lnTo>
                <a:lnTo>
                  <a:pt x="31" y="5946"/>
                </a:lnTo>
                <a:lnTo>
                  <a:pt x="42" y="5982"/>
                </a:lnTo>
                <a:lnTo>
                  <a:pt x="55" y="6017"/>
                </a:lnTo>
                <a:lnTo>
                  <a:pt x="71" y="6051"/>
                </a:lnTo>
                <a:lnTo>
                  <a:pt x="87" y="6086"/>
                </a:lnTo>
                <a:lnTo>
                  <a:pt x="106" y="6120"/>
                </a:lnTo>
                <a:lnTo>
                  <a:pt x="126" y="6152"/>
                </a:lnTo>
                <a:lnTo>
                  <a:pt x="149" y="6184"/>
                </a:lnTo>
                <a:lnTo>
                  <a:pt x="172" y="6215"/>
                </a:lnTo>
                <a:lnTo>
                  <a:pt x="198" y="6244"/>
                </a:lnTo>
                <a:lnTo>
                  <a:pt x="226" y="6274"/>
                </a:lnTo>
                <a:lnTo>
                  <a:pt x="254" y="6301"/>
                </a:lnTo>
                <a:lnTo>
                  <a:pt x="285" y="6327"/>
                </a:lnTo>
                <a:lnTo>
                  <a:pt x="316" y="6351"/>
                </a:lnTo>
                <a:lnTo>
                  <a:pt x="347" y="6373"/>
                </a:lnTo>
                <a:lnTo>
                  <a:pt x="379" y="6393"/>
                </a:lnTo>
                <a:lnTo>
                  <a:pt x="413" y="6411"/>
                </a:lnTo>
                <a:lnTo>
                  <a:pt x="447" y="6429"/>
                </a:lnTo>
                <a:lnTo>
                  <a:pt x="482" y="6443"/>
                </a:lnTo>
                <a:lnTo>
                  <a:pt x="518" y="6457"/>
                </a:lnTo>
                <a:lnTo>
                  <a:pt x="553" y="6468"/>
                </a:lnTo>
                <a:lnTo>
                  <a:pt x="589" y="6478"/>
                </a:lnTo>
                <a:lnTo>
                  <a:pt x="626" y="6486"/>
                </a:lnTo>
                <a:lnTo>
                  <a:pt x="663" y="6492"/>
                </a:lnTo>
                <a:lnTo>
                  <a:pt x="700" y="6496"/>
                </a:lnTo>
                <a:lnTo>
                  <a:pt x="737" y="6499"/>
                </a:lnTo>
                <a:lnTo>
                  <a:pt x="775" y="6500"/>
                </a:lnTo>
                <a:lnTo>
                  <a:pt x="811" y="6499"/>
                </a:lnTo>
                <a:lnTo>
                  <a:pt x="849" y="6496"/>
                </a:lnTo>
                <a:lnTo>
                  <a:pt x="886" y="6492"/>
                </a:lnTo>
                <a:lnTo>
                  <a:pt x="923" y="6486"/>
                </a:lnTo>
                <a:lnTo>
                  <a:pt x="959" y="6478"/>
                </a:lnTo>
                <a:lnTo>
                  <a:pt x="996" y="6468"/>
                </a:lnTo>
                <a:lnTo>
                  <a:pt x="1032" y="6457"/>
                </a:lnTo>
                <a:lnTo>
                  <a:pt x="1067" y="6443"/>
                </a:lnTo>
                <a:lnTo>
                  <a:pt x="1103" y="6429"/>
                </a:lnTo>
                <a:lnTo>
                  <a:pt x="1136" y="6411"/>
                </a:lnTo>
                <a:lnTo>
                  <a:pt x="1170" y="6393"/>
                </a:lnTo>
                <a:lnTo>
                  <a:pt x="1202" y="6373"/>
                </a:lnTo>
                <a:lnTo>
                  <a:pt x="1234" y="6351"/>
                </a:lnTo>
                <a:lnTo>
                  <a:pt x="1265" y="6327"/>
                </a:lnTo>
                <a:lnTo>
                  <a:pt x="1295" y="6301"/>
                </a:lnTo>
                <a:lnTo>
                  <a:pt x="1324" y="6274"/>
                </a:lnTo>
                <a:lnTo>
                  <a:pt x="3768" y="3830"/>
                </a:lnTo>
                <a:lnTo>
                  <a:pt x="3800" y="3799"/>
                </a:lnTo>
                <a:lnTo>
                  <a:pt x="3826" y="3772"/>
                </a:lnTo>
                <a:lnTo>
                  <a:pt x="3850" y="3745"/>
                </a:lnTo>
                <a:lnTo>
                  <a:pt x="3873" y="3715"/>
                </a:lnTo>
                <a:lnTo>
                  <a:pt x="3893" y="3686"/>
                </a:lnTo>
                <a:lnTo>
                  <a:pt x="3913" y="3655"/>
                </a:lnTo>
                <a:lnTo>
                  <a:pt x="3931" y="3624"/>
                </a:lnTo>
                <a:lnTo>
                  <a:pt x="3948" y="3592"/>
                </a:lnTo>
                <a:lnTo>
                  <a:pt x="3963" y="3560"/>
                </a:lnTo>
                <a:lnTo>
                  <a:pt x="3976" y="3527"/>
                </a:lnTo>
                <a:lnTo>
                  <a:pt x="3988" y="3494"/>
                </a:lnTo>
                <a:lnTo>
                  <a:pt x="3997" y="3460"/>
                </a:lnTo>
                <a:lnTo>
                  <a:pt x="4007" y="3426"/>
                </a:lnTo>
                <a:lnTo>
                  <a:pt x="4014" y="3391"/>
                </a:lnTo>
                <a:lnTo>
                  <a:pt x="4019" y="3357"/>
                </a:lnTo>
                <a:lnTo>
                  <a:pt x="4024" y="3321"/>
                </a:lnTo>
                <a:lnTo>
                  <a:pt x="4026" y="3286"/>
                </a:lnTo>
                <a:lnTo>
                  <a:pt x="4026" y="3269"/>
                </a:lnTo>
                <a:lnTo>
                  <a:pt x="4026" y="3268"/>
                </a:lnTo>
                <a:lnTo>
                  <a:pt x="4027" y="3250"/>
                </a:lnTo>
                <a:lnTo>
                  <a:pt x="4027" y="3249"/>
                </a:lnTo>
                <a:lnTo>
                  <a:pt x="4026" y="3233"/>
                </a:lnTo>
                <a:lnTo>
                  <a:pt x="4026" y="3230"/>
                </a:lnTo>
                <a:lnTo>
                  <a:pt x="4026" y="3214"/>
                </a:lnTo>
                <a:lnTo>
                  <a:pt x="4024" y="3178"/>
                </a:lnTo>
                <a:lnTo>
                  <a:pt x="4019" y="3144"/>
                </a:lnTo>
                <a:lnTo>
                  <a:pt x="4014" y="3108"/>
                </a:lnTo>
                <a:lnTo>
                  <a:pt x="4007" y="3074"/>
                </a:lnTo>
                <a:lnTo>
                  <a:pt x="3997" y="3040"/>
                </a:lnTo>
                <a:lnTo>
                  <a:pt x="3988" y="3007"/>
                </a:lnTo>
                <a:lnTo>
                  <a:pt x="3976" y="2972"/>
                </a:lnTo>
                <a:lnTo>
                  <a:pt x="3963" y="2939"/>
                </a:lnTo>
                <a:lnTo>
                  <a:pt x="3948" y="2907"/>
                </a:lnTo>
                <a:lnTo>
                  <a:pt x="3931" y="2875"/>
                </a:lnTo>
                <a:lnTo>
                  <a:pt x="3913" y="2844"/>
                </a:lnTo>
                <a:lnTo>
                  <a:pt x="3893" y="2814"/>
                </a:lnTo>
                <a:lnTo>
                  <a:pt x="3873" y="2784"/>
                </a:lnTo>
                <a:lnTo>
                  <a:pt x="3850" y="2755"/>
                </a:lnTo>
                <a:lnTo>
                  <a:pt x="3826" y="2727"/>
                </a:lnTo>
                <a:lnTo>
                  <a:pt x="3800" y="2700"/>
                </a:lnTo>
                <a:lnTo>
                  <a:pt x="3769" y="2671"/>
                </a:lnTo>
                <a:lnTo>
                  <a:pt x="1324" y="226"/>
                </a:lnTo>
                <a:lnTo>
                  <a:pt x="1295" y="198"/>
                </a:lnTo>
                <a:lnTo>
                  <a:pt x="1265" y="172"/>
                </a:lnTo>
                <a:lnTo>
                  <a:pt x="1234" y="149"/>
                </a:lnTo>
                <a:lnTo>
                  <a:pt x="1202" y="126"/>
                </a:lnTo>
                <a:lnTo>
                  <a:pt x="1170" y="106"/>
                </a:lnTo>
                <a:lnTo>
                  <a:pt x="1136" y="88"/>
                </a:lnTo>
                <a:lnTo>
                  <a:pt x="1103" y="71"/>
                </a:lnTo>
                <a:lnTo>
                  <a:pt x="1067" y="56"/>
                </a:lnTo>
                <a:lnTo>
                  <a:pt x="1032" y="42"/>
                </a:lnTo>
                <a:lnTo>
                  <a:pt x="996" y="32"/>
                </a:lnTo>
                <a:lnTo>
                  <a:pt x="959" y="21"/>
                </a:lnTo>
                <a:lnTo>
                  <a:pt x="923" y="14"/>
                </a:lnTo>
                <a:lnTo>
                  <a:pt x="886" y="7"/>
                </a:lnTo>
                <a:lnTo>
                  <a:pt x="849" y="3"/>
                </a:lnTo>
                <a:lnTo>
                  <a:pt x="811" y="0"/>
                </a:lnTo>
                <a:lnTo>
                  <a:pt x="775" y="0"/>
                </a:lnTo>
                <a:lnTo>
                  <a:pt x="737" y="0"/>
                </a:lnTo>
                <a:lnTo>
                  <a:pt x="700" y="3"/>
                </a:lnTo>
                <a:lnTo>
                  <a:pt x="663" y="7"/>
                </a:lnTo>
                <a:lnTo>
                  <a:pt x="626" y="14"/>
                </a:lnTo>
                <a:lnTo>
                  <a:pt x="589" y="21"/>
                </a:lnTo>
                <a:lnTo>
                  <a:pt x="553" y="32"/>
                </a:lnTo>
                <a:lnTo>
                  <a:pt x="518" y="42"/>
                </a:lnTo>
                <a:lnTo>
                  <a:pt x="482" y="56"/>
                </a:lnTo>
                <a:lnTo>
                  <a:pt x="447" y="71"/>
                </a:lnTo>
                <a:lnTo>
                  <a:pt x="413" y="88"/>
                </a:lnTo>
                <a:lnTo>
                  <a:pt x="379" y="106"/>
                </a:lnTo>
                <a:lnTo>
                  <a:pt x="347" y="126"/>
                </a:lnTo>
                <a:lnTo>
                  <a:pt x="316" y="149"/>
                </a:lnTo>
                <a:lnTo>
                  <a:pt x="285" y="172"/>
                </a:lnTo>
                <a:lnTo>
                  <a:pt x="254" y="198"/>
                </a:lnTo>
                <a:lnTo>
                  <a:pt x="226" y="226"/>
                </a:lnTo>
                <a:lnTo>
                  <a:pt x="198" y="255"/>
                </a:lnTo>
                <a:lnTo>
                  <a:pt x="172" y="285"/>
                </a:lnTo>
                <a:lnTo>
                  <a:pt x="149" y="316"/>
                </a:lnTo>
                <a:lnTo>
                  <a:pt x="126" y="347"/>
                </a:lnTo>
                <a:lnTo>
                  <a:pt x="106" y="379"/>
                </a:lnTo>
                <a:lnTo>
                  <a:pt x="87" y="414"/>
                </a:lnTo>
                <a:lnTo>
                  <a:pt x="71" y="448"/>
                </a:lnTo>
                <a:lnTo>
                  <a:pt x="55" y="482"/>
                </a:lnTo>
                <a:lnTo>
                  <a:pt x="42" y="518"/>
                </a:lnTo>
                <a:lnTo>
                  <a:pt x="31" y="553"/>
                </a:lnTo>
                <a:lnTo>
                  <a:pt x="21" y="590"/>
                </a:lnTo>
                <a:lnTo>
                  <a:pt x="14" y="627"/>
                </a:lnTo>
                <a:lnTo>
                  <a:pt x="7" y="663"/>
                </a:lnTo>
                <a:lnTo>
                  <a:pt x="3" y="700"/>
                </a:lnTo>
                <a:lnTo>
                  <a:pt x="0" y="738"/>
                </a:lnTo>
                <a:lnTo>
                  <a:pt x="0" y="775"/>
                </a:lnTo>
                <a:lnTo>
                  <a:pt x="0" y="813"/>
                </a:lnTo>
                <a:lnTo>
                  <a:pt x="3" y="849"/>
                </a:lnTo>
                <a:lnTo>
                  <a:pt x="7" y="886"/>
                </a:lnTo>
                <a:lnTo>
                  <a:pt x="14" y="924"/>
                </a:lnTo>
                <a:lnTo>
                  <a:pt x="21" y="960"/>
                </a:lnTo>
                <a:lnTo>
                  <a:pt x="31" y="996"/>
                </a:lnTo>
                <a:lnTo>
                  <a:pt x="42" y="1031"/>
                </a:lnTo>
                <a:lnTo>
                  <a:pt x="55" y="1067"/>
                </a:lnTo>
                <a:lnTo>
                  <a:pt x="71" y="1103"/>
                </a:lnTo>
                <a:lnTo>
                  <a:pt x="87" y="1137"/>
                </a:lnTo>
                <a:lnTo>
                  <a:pt x="106" y="1170"/>
                </a:lnTo>
                <a:lnTo>
                  <a:pt x="126" y="1202"/>
                </a:lnTo>
                <a:lnTo>
                  <a:pt x="149" y="1234"/>
                </a:lnTo>
                <a:lnTo>
                  <a:pt x="172" y="1266"/>
                </a:lnTo>
                <a:lnTo>
                  <a:pt x="198" y="1295"/>
                </a:lnTo>
                <a:lnTo>
                  <a:pt x="226" y="1324"/>
                </a:lnTo>
                <a:lnTo>
                  <a:pt x="2151" y="3250"/>
                </a:lnTo>
                <a:lnTo>
                  <a:pt x="226" y="5176"/>
                </a:lnTo>
                <a:close/>
                <a:moveTo>
                  <a:pt x="3654" y="5176"/>
                </a:moveTo>
                <a:lnTo>
                  <a:pt x="3654" y="5176"/>
                </a:lnTo>
                <a:lnTo>
                  <a:pt x="3626" y="5204"/>
                </a:lnTo>
                <a:lnTo>
                  <a:pt x="3601" y="5234"/>
                </a:lnTo>
                <a:lnTo>
                  <a:pt x="3577" y="5266"/>
                </a:lnTo>
                <a:lnTo>
                  <a:pt x="3555" y="5296"/>
                </a:lnTo>
                <a:lnTo>
                  <a:pt x="3535" y="5330"/>
                </a:lnTo>
                <a:lnTo>
                  <a:pt x="3516" y="5363"/>
                </a:lnTo>
                <a:lnTo>
                  <a:pt x="3499" y="5397"/>
                </a:lnTo>
                <a:lnTo>
                  <a:pt x="3484" y="5433"/>
                </a:lnTo>
                <a:lnTo>
                  <a:pt x="3471" y="5467"/>
                </a:lnTo>
                <a:lnTo>
                  <a:pt x="3459" y="5504"/>
                </a:lnTo>
                <a:lnTo>
                  <a:pt x="3450" y="5539"/>
                </a:lnTo>
                <a:lnTo>
                  <a:pt x="3441" y="5576"/>
                </a:lnTo>
                <a:lnTo>
                  <a:pt x="3435" y="5612"/>
                </a:lnTo>
                <a:lnTo>
                  <a:pt x="3431" y="5650"/>
                </a:lnTo>
                <a:lnTo>
                  <a:pt x="3428" y="5687"/>
                </a:lnTo>
                <a:lnTo>
                  <a:pt x="3427" y="5725"/>
                </a:lnTo>
                <a:lnTo>
                  <a:pt x="3428" y="5762"/>
                </a:lnTo>
                <a:lnTo>
                  <a:pt x="3431" y="5799"/>
                </a:lnTo>
                <a:lnTo>
                  <a:pt x="3435" y="5836"/>
                </a:lnTo>
                <a:lnTo>
                  <a:pt x="3441" y="5873"/>
                </a:lnTo>
                <a:lnTo>
                  <a:pt x="3450" y="5909"/>
                </a:lnTo>
                <a:lnTo>
                  <a:pt x="3459" y="5946"/>
                </a:lnTo>
                <a:lnTo>
                  <a:pt x="3471" y="5982"/>
                </a:lnTo>
                <a:lnTo>
                  <a:pt x="3484" y="6017"/>
                </a:lnTo>
                <a:lnTo>
                  <a:pt x="3499" y="6051"/>
                </a:lnTo>
                <a:lnTo>
                  <a:pt x="3516" y="6086"/>
                </a:lnTo>
                <a:lnTo>
                  <a:pt x="3535" y="6120"/>
                </a:lnTo>
                <a:lnTo>
                  <a:pt x="3555" y="6152"/>
                </a:lnTo>
                <a:lnTo>
                  <a:pt x="3577" y="6184"/>
                </a:lnTo>
                <a:lnTo>
                  <a:pt x="3601" y="6215"/>
                </a:lnTo>
                <a:lnTo>
                  <a:pt x="3626" y="6244"/>
                </a:lnTo>
                <a:lnTo>
                  <a:pt x="3654" y="6274"/>
                </a:lnTo>
                <a:lnTo>
                  <a:pt x="3683" y="6301"/>
                </a:lnTo>
                <a:lnTo>
                  <a:pt x="3712" y="6327"/>
                </a:lnTo>
                <a:lnTo>
                  <a:pt x="3743" y="6351"/>
                </a:lnTo>
                <a:lnTo>
                  <a:pt x="3775" y="6373"/>
                </a:lnTo>
                <a:lnTo>
                  <a:pt x="3808" y="6393"/>
                </a:lnTo>
                <a:lnTo>
                  <a:pt x="3841" y="6411"/>
                </a:lnTo>
                <a:lnTo>
                  <a:pt x="3876" y="6429"/>
                </a:lnTo>
                <a:lnTo>
                  <a:pt x="3910" y="6443"/>
                </a:lnTo>
                <a:lnTo>
                  <a:pt x="3945" y="6457"/>
                </a:lnTo>
                <a:lnTo>
                  <a:pt x="3981" y="6468"/>
                </a:lnTo>
                <a:lnTo>
                  <a:pt x="4018" y="6478"/>
                </a:lnTo>
                <a:lnTo>
                  <a:pt x="4054" y="6486"/>
                </a:lnTo>
                <a:lnTo>
                  <a:pt x="4091" y="6492"/>
                </a:lnTo>
                <a:lnTo>
                  <a:pt x="4129" y="6496"/>
                </a:lnTo>
                <a:lnTo>
                  <a:pt x="4166" y="6499"/>
                </a:lnTo>
                <a:lnTo>
                  <a:pt x="4203" y="6500"/>
                </a:lnTo>
                <a:lnTo>
                  <a:pt x="4240" y="6499"/>
                </a:lnTo>
                <a:lnTo>
                  <a:pt x="4278" y="6496"/>
                </a:lnTo>
                <a:lnTo>
                  <a:pt x="4315" y="6492"/>
                </a:lnTo>
                <a:lnTo>
                  <a:pt x="4351" y="6486"/>
                </a:lnTo>
                <a:lnTo>
                  <a:pt x="4388" y="6478"/>
                </a:lnTo>
                <a:lnTo>
                  <a:pt x="4425" y="6468"/>
                </a:lnTo>
                <a:lnTo>
                  <a:pt x="4460" y="6457"/>
                </a:lnTo>
                <a:lnTo>
                  <a:pt x="4496" y="6443"/>
                </a:lnTo>
                <a:lnTo>
                  <a:pt x="4530" y="6429"/>
                </a:lnTo>
                <a:lnTo>
                  <a:pt x="4564" y="6411"/>
                </a:lnTo>
                <a:lnTo>
                  <a:pt x="4598" y="6393"/>
                </a:lnTo>
                <a:lnTo>
                  <a:pt x="4631" y="6373"/>
                </a:lnTo>
                <a:lnTo>
                  <a:pt x="4663" y="6351"/>
                </a:lnTo>
                <a:lnTo>
                  <a:pt x="4693" y="6327"/>
                </a:lnTo>
                <a:lnTo>
                  <a:pt x="4723" y="6301"/>
                </a:lnTo>
                <a:lnTo>
                  <a:pt x="4753" y="6274"/>
                </a:lnTo>
                <a:lnTo>
                  <a:pt x="7197" y="3830"/>
                </a:lnTo>
                <a:lnTo>
                  <a:pt x="7229" y="3799"/>
                </a:lnTo>
                <a:lnTo>
                  <a:pt x="7255" y="3772"/>
                </a:lnTo>
                <a:lnTo>
                  <a:pt x="7278" y="3745"/>
                </a:lnTo>
                <a:lnTo>
                  <a:pt x="7301" y="3715"/>
                </a:lnTo>
                <a:lnTo>
                  <a:pt x="7322" y="3686"/>
                </a:lnTo>
                <a:lnTo>
                  <a:pt x="7342" y="3655"/>
                </a:lnTo>
                <a:lnTo>
                  <a:pt x="7360" y="3624"/>
                </a:lnTo>
                <a:lnTo>
                  <a:pt x="7376" y="3592"/>
                </a:lnTo>
                <a:lnTo>
                  <a:pt x="7391" y="3560"/>
                </a:lnTo>
                <a:lnTo>
                  <a:pt x="7405" y="3527"/>
                </a:lnTo>
                <a:lnTo>
                  <a:pt x="7417" y="3494"/>
                </a:lnTo>
                <a:lnTo>
                  <a:pt x="7426" y="3460"/>
                </a:lnTo>
                <a:lnTo>
                  <a:pt x="7434" y="3426"/>
                </a:lnTo>
                <a:lnTo>
                  <a:pt x="7442" y="3391"/>
                </a:lnTo>
                <a:lnTo>
                  <a:pt x="7447" y="3357"/>
                </a:lnTo>
                <a:lnTo>
                  <a:pt x="7451" y="3321"/>
                </a:lnTo>
                <a:lnTo>
                  <a:pt x="7453" y="3286"/>
                </a:lnTo>
                <a:lnTo>
                  <a:pt x="7455" y="3269"/>
                </a:lnTo>
                <a:lnTo>
                  <a:pt x="7455" y="3268"/>
                </a:lnTo>
                <a:lnTo>
                  <a:pt x="7455" y="3250"/>
                </a:lnTo>
                <a:lnTo>
                  <a:pt x="7455" y="3249"/>
                </a:lnTo>
                <a:lnTo>
                  <a:pt x="7455" y="3233"/>
                </a:lnTo>
                <a:lnTo>
                  <a:pt x="7455" y="3230"/>
                </a:lnTo>
                <a:lnTo>
                  <a:pt x="7453" y="3214"/>
                </a:lnTo>
                <a:lnTo>
                  <a:pt x="7451" y="3178"/>
                </a:lnTo>
                <a:lnTo>
                  <a:pt x="7447" y="3144"/>
                </a:lnTo>
                <a:lnTo>
                  <a:pt x="7442" y="3108"/>
                </a:lnTo>
                <a:lnTo>
                  <a:pt x="7434" y="3074"/>
                </a:lnTo>
                <a:lnTo>
                  <a:pt x="7426" y="3040"/>
                </a:lnTo>
                <a:lnTo>
                  <a:pt x="7417" y="3007"/>
                </a:lnTo>
                <a:lnTo>
                  <a:pt x="7405" y="2972"/>
                </a:lnTo>
                <a:lnTo>
                  <a:pt x="7391" y="2939"/>
                </a:lnTo>
                <a:lnTo>
                  <a:pt x="7376" y="2907"/>
                </a:lnTo>
                <a:lnTo>
                  <a:pt x="7360" y="2875"/>
                </a:lnTo>
                <a:lnTo>
                  <a:pt x="7342" y="2844"/>
                </a:lnTo>
                <a:lnTo>
                  <a:pt x="7322" y="2814"/>
                </a:lnTo>
                <a:lnTo>
                  <a:pt x="7301" y="2784"/>
                </a:lnTo>
                <a:lnTo>
                  <a:pt x="7278" y="2755"/>
                </a:lnTo>
                <a:lnTo>
                  <a:pt x="7255" y="2727"/>
                </a:lnTo>
                <a:lnTo>
                  <a:pt x="7229" y="2700"/>
                </a:lnTo>
                <a:lnTo>
                  <a:pt x="7197" y="2671"/>
                </a:lnTo>
                <a:lnTo>
                  <a:pt x="4753" y="226"/>
                </a:lnTo>
                <a:lnTo>
                  <a:pt x="4723" y="198"/>
                </a:lnTo>
                <a:lnTo>
                  <a:pt x="4693" y="172"/>
                </a:lnTo>
                <a:lnTo>
                  <a:pt x="4663" y="149"/>
                </a:lnTo>
                <a:lnTo>
                  <a:pt x="4631" y="126"/>
                </a:lnTo>
                <a:lnTo>
                  <a:pt x="4598" y="106"/>
                </a:lnTo>
                <a:lnTo>
                  <a:pt x="4564" y="88"/>
                </a:lnTo>
                <a:lnTo>
                  <a:pt x="4530" y="71"/>
                </a:lnTo>
                <a:lnTo>
                  <a:pt x="4496" y="56"/>
                </a:lnTo>
                <a:lnTo>
                  <a:pt x="4460" y="42"/>
                </a:lnTo>
                <a:lnTo>
                  <a:pt x="4425" y="32"/>
                </a:lnTo>
                <a:lnTo>
                  <a:pt x="4388" y="21"/>
                </a:lnTo>
                <a:lnTo>
                  <a:pt x="4351" y="14"/>
                </a:lnTo>
                <a:lnTo>
                  <a:pt x="4315" y="7"/>
                </a:lnTo>
                <a:lnTo>
                  <a:pt x="4278" y="3"/>
                </a:lnTo>
                <a:lnTo>
                  <a:pt x="4240" y="0"/>
                </a:lnTo>
                <a:lnTo>
                  <a:pt x="4203" y="0"/>
                </a:lnTo>
                <a:lnTo>
                  <a:pt x="4166" y="0"/>
                </a:lnTo>
                <a:lnTo>
                  <a:pt x="4129" y="3"/>
                </a:lnTo>
                <a:lnTo>
                  <a:pt x="4091" y="7"/>
                </a:lnTo>
                <a:lnTo>
                  <a:pt x="4054" y="14"/>
                </a:lnTo>
                <a:lnTo>
                  <a:pt x="4018" y="21"/>
                </a:lnTo>
                <a:lnTo>
                  <a:pt x="3981" y="32"/>
                </a:lnTo>
                <a:lnTo>
                  <a:pt x="3945" y="42"/>
                </a:lnTo>
                <a:lnTo>
                  <a:pt x="3910" y="56"/>
                </a:lnTo>
                <a:lnTo>
                  <a:pt x="3876" y="71"/>
                </a:lnTo>
                <a:lnTo>
                  <a:pt x="3841" y="88"/>
                </a:lnTo>
                <a:lnTo>
                  <a:pt x="3808" y="106"/>
                </a:lnTo>
                <a:lnTo>
                  <a:pt x="3775" y="126"/>
                </a:lnTo>
                <a:lnTo>
                  <a:pt x="3743" y="149"/>
                </a:lnTo>
                <a:lnTo>
                  <a:pt x="3712" y="172"/>
                </a:lnTo>
                <a:lnTo>
                  <a:pt x="3683" y="198"/>
                </a:lnTo>
                <a:lnTo>
                  <a:pt x="3654" y="226"/>
                </a:lnTo>
                <a:lnTo>
                  <a:pt x="3626" y="255"/>
                </a:lnTo>
                <a:lnTo>
                  <a:pt x="3601" y="285"/>
                </a:lnTo>
                <a:lnTo>
                  <a:pt x="3577" y="316"/>
                </a:lnTo>
                <a:lnTo>
                  <a:pt x="3555" y="347"/>
                </a:lnTo>
                <a:lnTo>
                  <a:pt x="3535" y="379"/>
                </a:lnTo>
                <a:lnTo>
                  <a:pt x="3516" y="414"/>
                </a:lnTo>
                <a:lnTo>
                  <a:pt x="3499" y="448"/>
                </a:lnTo>
                <a:lnTo>
                  <a:pt x="3484" y="482"/>
                </a:lnTo>
                <a:lnTo>
                  <a:pt x="3471" y="518"/>
                </a:lnTo>
                <a:lnTo>
                  <a:pt x="3459" y="553"/>
                </a:lnTo>
                <a:lnTo>
                  <a:pt x="3450" y="590"/>
                </a:lnTo>
                <a:lnTo>
                  <a:pt x="3441" y="627"/>
                </a:lnTo>
                <a:lnTo>
                  <a:pt x="3435" y="663"/>
                </a:lnTo>
                <a:lnTo>
                  <a:pt x="3431" y="700"/>
                </a:lnTo>
                <a:lnTo>
                  <a:pt x="3428" y="738"/>
                </a:lnTo>
                <a:lnTo>
                  <a:pt x="3427" y="775"/>
                </a:lnTo>
                <a:lnTo>
                  <a:pt x="3428" y="813"/>
                </a:lnTo>
                <a:lnTo>
                  <a:pt x="3431" y="849"/>
                </a:lnTo>
                <a:lnTo>
                  <a:pt x="3435" y="886"/>
                </a:lnTo>
                <a:lnTo>
                  <a:pt x="3441" y="924"/>
                </a:lnTo>
                <a:lnTo>
                  <a:pt x="3450" y="960"/>
                </a:lnTo>
                <a:lnTo>
                  <a:pt x="3459" y="996"/>
                </a:lnTo>
                <a:lnTo>
                  <a:pt x="3471" y="1031"/>
                </a:lnTo>
                <a:lnTo>
                  <a:pt x="3484" y="1067"/>
                </a:lnTo>
                <a:lnTo>
                  <a:pt x="3499" y="1103"/>
                </a:lnTo>
                <a:lnTo>
                  <a:pt x="3516" y="1137"/>
                </a:lnTo>
                <a:lnTo>
                  <a:pt x="3535" y="1170"/>
                </a:lnTo>
                <a:lnTo>
                  <a:pt x="3555" y="1202"/>
                </a:lnTo>
                <a:lnTo>
                  <a:pt x="3577" y="1234"/>
                </a:lnTo>
                <a:lnTo>
                  <a:pt x="3601" y="1266"/>
                </a:lnTo>
                <a:lnTo>
                  <a:pt x="3626" y="1295"/>
                </a:lnTo>
                <a:lnTo>
                  <a:pt x="3654" y="1324"/>
                </a:lnTo>
                <a:lnTo>
                  <a:pt x="5580" y="3250"/>
                </a:lnTo>
                <a:lnTo>
                  <a:pt x="3654" y="5176"/>
                </a:lnTo>
                <a:close/>
              </a:path>
            </a:pathLst>
          </a:custGeom>
          <a:solidFill>
            <a:srgbClr val="5B9BD5">
              <a:lumMod val="60000"/>
              <a:lumOff val="40000"/>
            </a:srgbClr>
          </a:solidFill>
          <a:ln w="9525">
            <a:noFill/>
            <a:round/>
          </a:ln>
          <a:effectLst/>
        </p:spPr>
        <p:txBody>
          <a:bodyPr anchor="ctr"/>
          <a:lstStyle/>
          <a:p>
            <a:endParaRPr lang="zh-CN" altLang="en-US" sz="2000">
              <a:sym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24790" y="277495"/>
            <a:ext cx="2755900" cy="583565"/>
          </a:xfrm>
          <a:prstGeom prst="rect">
            <a:avLst/>
          </a:prstGeom>
          <a:noFill/>
        </p:spPr>
        <p:txBody>
          <a:bodyPr wrap="square" rtlCol="0">
            <a:spAutoFit/>
          </a:bodyPr>
          <a:lstStyle/>
          <a:p>
            <a:r>
              <a:rPr lang="zh-CN" altLang="en-US" sz="3200" b="1"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作品主要产出</a:t>
            </a:r>
          </a:p>
        </p:txBody>
      </p:sp>
      <p:sp>
        <p:nvSpPr>
          <p:cNvPr id="2" name="矩形 1"/>
          <p:cNvSpPr/>
          <p:nvPr/>
        </p:nvSpPr>
        <p:spPr>
          <a:xfrm>
            <a:off x="0" y="261620"/>
            <a:ext cx="133985" cy="623570"/>
          </a:xfrm>
          <a:prstGeom prst="rect">
            <a:avLst/>
          </a:prstGeom>
          <a:gradFill>
            <a:gsLst>
              <a:gs pos="0">
                <a:srgbClr val="00A0E9"/>
              </a:gs>
              <a:gs pos="100000">
                <a:srgbClr val="007FC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单圆角矩形 12"/>
          <p:cNvSpPr/>
          <p:nvPr/>
        </p:nvSpPr>
        <p:spPr>
          <a:xfrm>
            <a:off x="604462" y="1306165"/>
            <a:ext cx="10150673" cy="4857568"/>
          </a:xfrm>
          <a:prstGeom prst="round1Rect">
            <a:avLst>
              <a:gd name="adj" fmla="val 0"/>
            </a:avLst>
          </a:prstGeom>
          <a:solidFill>
            <a:srgbClr val="EFF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dirty="0">
              <a:solidFill>
                <a:schemeClr val="tx1">
                  <a:lumMod val="85000"/>
                  <a:lumOff val="15000"/>
                </a:schemeClr>
              </a:solidFill>
            </a:endParaRPr>
          </a:p>
        </p:txBody>
      </p:sp>
      <p:sp>
        <p:nvSpPr>
          <p:cNvPr id="23" name="文本框 22"/>
          <p:cNvSpPr txBox="1"/>
          <p:nvPr>
            <p:custDataLst>
              <p:tags r:id="rId1"/>
            </p:custDataLst>
          </p:nvPr>
        </p:nvSpPr>
        <p:spPr>
          <a:xfrm>
            <a:off x="713105" y="3150870"/>
            <a:ext cx="1992630" cy="465455"/>
          </a:xfrm>
          <a:prstGeom prst="rect">
            <a:avLst/>
          </a:prstGeom>
          <a:noFill/>
        </p:spPr>
        <p:txBody>
          <a:bodyPr wrap="square" lIns="90000" tIns="46800" rIns="90000" bIns="46800" anchor="ctr" anchorCtr="0">
            <a:noAutofit/>
          </a:bodyPr>
          <a:lstStyle>
            <a:defPPr>
              <a:defRPr lang="zh-CN"/>
            </a:defPPr>
            <a:lvl1pPr marL="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algn="ctr">
              <a:lnSpc>
                <a:spcPct val="120000"/>
              </a:lnSpc>
            </a:pPr>
            <a:r>
              <a:rPr lang="zh-CN" altLang="en-US" sz="1900" b="1" spc="300">
                <a:solidFill>
                  <a:srgbClr val="000000">
                    <a:lumMod val="65000"/>
                    <a:lumOff val="35000"/>
                  </a:srgbClr>
                </a:solidFill>
                <a:latin typeface="Arial" panose="020B0604020202020204" pitchFamily="34" charset="0"/>
                <a:ea typeface="微软雅黑" panose="020B0503020204020204" pitchFamily="34" charset="-122"/>
                <a:cs typeface="+mn-ea"/>
                <a:sym typeface="Arial" panose="020B0604020202020204" pitchFamily="34" charset="0"/>
              </a:rPr>
              <a:t>区域划分方法</a:t>
            </a:r>
          </a:p>
        </p:txBody>
      </p:sp>
      <p:sp>
        <p:nvSpPr>
          <p:cNvPr id="24" name="文本框 23"/>
          <p:cNvSpPr txBox="1"/>
          <p:nvPr>
            <p:custDataLst>
              <p:tags r:id="rId2"/>
            </p:custDataLst>
          </p:nvPr>
        </p:nvSpPr>
        <p:spPr>
          <a:xfrm>
            <a:off x="518160" y="3978275"/>
            <a:ext cx="2548890" cy="1228725"/>
          </a:xfrm>
          <a:prstGeom prst="rect">
            <a:avLst/>
          </a:prstGeom>
          <a:noFill/>
        </p:spPr>
        <p:txBody>
          <a:bodyPr wrap="square" lIns="90000" tIns="0" rIns="90000" bIns="46800">
            <a:noAutofit/>
          </a:bodyPr>
          <a:lstStyle>
            <a:defPPr>
              <a:defRPr lang="zh-CN"/>
            </a:defPPr>
            <a:lvl1pPr marL="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algn="l">
              <a:lnSpc>
                <a:spcPct val="150000"/>
              </a:lnSpc>
            </a:pPr>
            <a:r>
              <a:rPr lang="en-US" altLang="zh-CN" sz="1100" b="1" spc="150" dirty="0">
                <a:solidFill>
                  <a:sysClr val="window" lastClr="FFFFFF">
                    <a:lumMod val="50000"/>
                  </a:sysClr>
                </a:solidFill>
                <a:latin typeface="微软雅黑" panose="020B0503020204020204" pitchFamily="34" charset="-122"/>
                <a:cs typeface="微软雅黑" panose="020B0503020204020204" pitchFamily="34" charset="-122"/>
                <a:sym typeface="Arial" panose="020B0604020202020204" pitchFamily="34" charset="0"/>
              </a:rPr>
              <a:t>·</a:t>
            </a:r>
            <a:r>
              <a:rPr lang="zh-CN" altLang="en-US" sz="1100" b="1" spc="150" dirty="0">
                <a:solidFill>
                  <a:sysClr val="window" lastClr="FFFFFF">
                    <a:lumMod val="50000"/>
                  </a:sysClr>
                </a:solidFill>
                <a:latin typeface="微软雅黑" panose="020B0503020204020204" pitchFamily="34" charset="-122"/>
                <a:cs typeface="微软雅黑" panose="020B0503020204020204" pitchFamily="34" charset="-122"/>
                <a:sym typeface="Arial" panose="020B0604020202020204" pitchFamily="34" charset="0"/>
              </a:rPr>
              <a:t>使用geohash对共享单车订单    </a:t>
            </a:r>
          </a:p>
          <a:p>
            <a:pPr algn="l">
              <a:lnSpc>
                <a:spcPct val="150000"/>
              </a:lnSpc>
            </a:pPr>
            <a:r>
              <a:rPr lang="zh-CN" altLang="en-US" sz="600" b="1" spc="150" dirty="0">
                <a:solidFill>
                  <a:sysClr val="window" lastClr="FFFFFF">
                    <a:lumMod val="50000"/>
                  </a:sysClr>
                </a:solidFill>
                <a:latin typeface="微软雅黑" panose="020B0503020204020204" pitchFamily="34" charset="-122"/>
                <a:cs typeface="微软雅黑" panose="020B0503020204020204" pitchFamily="34" charset="-122"/>
                <a:sym typeface="Arial" panose="020B0604020202020204" pitchFamily="34" charset="0"/>
              </a:rPr>
              <a:t>  </a:t>
            </a:r>
            <a:r>
              <a:rPr lang="zh-CN" altLang="en-US" sz="1100" b="1" spc="150" dirty="0">
                <a:solidFill>
                  <a:sysClr val="window" lastClr="FFFFFF">
                    <a:lumMod val="50000"/>
                  </a:sysClr>
                </a:solidFill>
                <a:latin typeface="微软雅黑" panose="020B0503020204020204" pitchFamily="34" charset="-122"/>
                <a:cs typeface="微软雅黑" panose="020B0503020204020204" pitchFamily="34" charset="-122"/>
                <a:sym typeface="Arial" panose="020B0604020202020204" pitchFamily="34" charset="0"/>
              </a:rPr>
              <a:t>的最近停车围栏查找进行优化</a:t>
            </a:r>
            <a:endParaRPr lang="en-US" altLang="zh-CN" sz="1100" b="1" spc="150" dirty="0">
              <a:solidFill>
                <a:sysClr val="window" lastClr="FFFFFF">
                  <a:lumMod val="50000"/>
                </a:sysClr>
              </a:solidFill>
              <a:latin typeface="微软雅黑" panose="020B0503020204020204" pitchFamily="34" charset="-122"/>
              <a:cs typeface="微软雅黑" panose="020B0503020204020204" pitchFamily="34" charset="-122"/>
              <a:sym typeface="Arial" panose="020B0604020202020204" pitchFamily="34" charset="0"/>
            </a:endParaRPr>
          </a:p>
          <a:p>
            <a:pPr algn="l">
              <a:lnSpc>
                <a:spcPct val="150000"/>
              </a:lnSpc>
            </a:pPr>
            <a:r>
              <a:rPr lang="en-US" altLang="zh-CN" sz="1100" b="1" spc="150" dirty="0">
                <a:solidFill>
                  <a:sysClr val="window" lastClr="FFFFFF">
                    <a:lumMod val="50000"/>
                  </a:sysClr>
                </a:solidFill>
                <a:latin typeface="微软雅黑" panose="020B0503020204020204" pitchFamily="34" charset="-122"/>
                <a:cs typeface="微软雅黑" panose="020B0503020204020204" pitchFamily="34" charset="-122"/>
                <a:sym typeface="Arial" panose="020B0604020202020204" pitchFamily="34" charset="0"/>
              </a:rPr>
              <a:t>·</a:t>
            </a:r>
            <a:r>
              <a:rPr lang="en-US" altLang="zh-CN" sz="1100" b="1" spc="150" dirty="0" err="1">
                <a:solidFill>
                  <a:sysClr val="window" lastClr="FFFFFF">
                    <a:lumMod val="50000"/>
                  </a:sysClr>
                </a:solidFill>
                <a:latin typeface="微软雅黑" panose="020B0503020204020204" pitchFamily="34" charset="-122"/>
                <a:cs typeface="微软雅黑" panose="020B0503020204020204" pitchFamily="34" charset="-122"/>
                <a:sym typeface="Arial" panose="020B0604020202020204" pitchFamily="34" charset="0"/>
              </a:rPr>
              <a:t>基于围栏大小设置停车允许范围</a:t>
            </a:r>
            <a:br>
              <a:rPr lang="en-US" altLang="zh-CN" sz="1100" b="1" spc="150" dirty="0">
                <a:solidFill>
                  <a:sysClr val="window" lastClr="FFFFFF">
                    <a:lumMod val="50000"/>
                  </a:sysClr>
                </a:solidFill>
                <a:latin typeface="微软雅黑" panose="020B0503020204020204" pitchFamily="34" charset="-122"/>
                <a:cs typeface="微软雅黑" panose="020B0503020204020204" pitchFamily="34" charset="-122"/>
                <a:sym typeface="Arial" panose="020B0604020202020204" pitchFamily="34" charset="0"/>
              </a:rPr>
            </a:br>
            <a:r>
              <a:rPr lang="en-US" altLang="zh-CN" sz="1100" b="1" spc="150" dirty="0">
                <a:solidFill>
                  <a:sysClr val="window" lastClr="FFFFFF">
                    <a:lumMod val="50000"/>
                  </a:sysClr>
                </a:solidFill>
                <a:latin typeface="微软雅黑" panose="020B0503020204020204" pitchFamily="34" charset="-122"/>
                <a:cs typeface="微软雅黑" panose="020B0503020204020204" pitchFamily="34" charset="-122"/>
                <a:sym typeface="Arial" panose="020B0604020202020204" pitchFamily="34" charset="0"/>
              </a:rPr>
              <a:t>·</a:t>
            </a:r>
            <a:r>
              <a:rPr lang="zh-CN" altLang="en-US" sz="1100" b="1" spc="150" dirty="0">
                <a:solidFill>
                  <a:sysClr val="window" lastClr="FFFFFF">
                    <a:lumMod val="50000"/>
                  </a:sysClr>
                </a:solidFill>
                <a:latin typeface="微软雅黑" panose="020B0503020204020204" pitchFamily="34" charset="-122"/>
                <a:cs typeface="微软雅黑" panose="020B0503020204020204" pitchFamily="34" charset="-122"/>
                <a:sym typeface="Arial" panose="020B0604020202020204" pitchFamily="34" charset="0"/>
              </a:rPr>
              <a:t>选择</a:t>
            </a:r>
            <a:r>
              <a:rPr lang="en-US" altLang="zh-CN" sz="1100" b="1" spc="150" dirty="0">
                <a:solidFill>
                  <a:sysClr val="window" lastClr="FFFFFF">
                    <a:lumMod val="50000"/>
                  </a:sysClr>
                </a:solidFill>
                <a:latin typeface="微软雅黑" panose="020B0503020204020204" pitchFamily="34" charset="-122"/>
                <a:cs typeface="微软雅黑" panose="020B0503020204020204" pitchFamily="34" charset="-122"/>
                <a:sym typeface="Arial" panose="020B0604020202020204" pitchFamily="34" charset="0"/>
              </a:rPr>
              <a:t>HDBSCAN</a:t>
            </a:r>
            <a:r>
              <a:rPr lang="zh-CN" altLang="en-US" sz="1100" b="1" spc="150" dirty="0">
                <a:solidFill>
                  <a:sysClr val="window" lastClr="FFFFFF">
                    <a:lumMod val="50000"/>
                  </a:sysClr>
                </a:solidFill>
                <a:latin typeface="微软雅黑" panose="020B0503020204020204" pitchFamily="34" charset="-122"/>
                <a:cs typeface="微软雅黑" panose="020B0503020204020204" pitchFamily="34" charset="-122"/>
                <a:sym typeface="Arial" panose="020B0604020202020204" pitchFamily="34" charset="0"/>
              </a:rPr>
              <a:t>作为停车围栏区域划分策略</a:t>
            </a:r>
            <a:endParaRPr lang="en-US" altLang="zh-CN" sz="1100" b="1" spc="150" dirty="0">
              <a:solidFill>
                <a:sysClr val="window" lastClr="FFFFFF">
                  <a:lumMod val="50000"/>
                </a:sysClr>
              </a:solidFill>
              <a:latin typeface="微软雅黑" panose="020B0503020204020204" pitchFamily="34" charset="-122"/>
              <a:cs typeface="微软雅黑" panose="020B0503020204020204" pitchFamily="34" charset="-122"/>
              <a:sym typeface="Arial" panose="020B0604020202020204" pitchFamily="34" charset="0"/>
            </a:endParaRPr>
          </a:p>
        </p:txBody>
      </p:sp>
      <p:sp>
        <p:nvSpPr>
          <p:cNvPr id="25" name="文本框 24"/>
          <p:cNvSpPr txBox="1"/>
          <p:nvPr>
            <p:custDataLst>
              <p:tags r:id="rId3"/>
            </p:custDataLst>
          </p:nvPr>
        </p:nvSpPr>
        <p:spPr>
          <a:xfrm>
            <a:off x="3343275" y="3194050"/>
            <a:ext cx="1945005" cy="545465"/>
          </a:xfrm>
          <a:prstGeom prst="rect">
            <a:avLst/>
          </a:prstGeom>
          <a:noFill/>
        </p:spPr>
        <p:txBody>
          <a:bodyPr wrap="square" lIns="90000" tIns="46800" rIns="90000" bIns="46800" anchor="ctr" anchorCtr="0">
            <a:noAutofit/>
          </a:bodyPr>
          <a:lstStyle>
            <a:defPPr>
              <a:defRPr lang="zh-CN"/>
            </a:defPPr>
            <a:lvl1pPr marL="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algn="ctr">
              <a:lnSpc>
                <a:spcPct val="120000"/>
              </a:lnSpc>
            </a:pPr>
            <a:r>
              <a:rPr lang="zh-CN" altLang="en-US" sz="1900" b="1" spc="300">
                <a:solidFill>
                  <a:srgbClr val="000000">
                    <a:lumMod val="65000"/>
                    <a:lumOff val="35000"/>
                  </a:srgbClr>
                </a:solidFill>
                <a:latin typeface="Arial" panose="020B0604020202020204" pitchFamily="34" charset="0"/>
                <a:ea typeface="微软雅黑" panose="020B0503020204020204" pitchFamily="34" charset="-122"/>
                <a:cs typeface="+mn-ea"/>
                <a:sym typeface="Arial" panose="020B0604020202020204" pitchFamily="34" charset="0"/>
              </a:rPr>
              <a:t>三种潮汐区域识别方法</a:t>
            </a:r>
          </a:p>
        </p:txBody>
      </p:sp>
      <p:sp>
        <p:nvSpPr>
          <p:cNvPr id="26" name="文本框 25"/>
          <p:cNvSpPr txBox="1"/>
          <p:nvPr>
            <p:custDataLst>
              <p:tags r:id="rId4"/>
            </p:custDataLst>
          </p:nvPr>
        </p:nvSpPr>
        <p:spPr>
          <a:xfrm>
            <a:off x="3067050" y="3978275"/>
            <a:ext cx="2775585" cy="1040765"/>
          </a:xfrm>
          <a:prstGeom prst="rect">
            <a:avLst/>
          </a:prstGeom>
          <a:noFill/>
        </p:spPr>
        <p:txBody>
          <a:bodyPr wrap="square" lIns="90000" tIns="0" rIns="90000" bIns="46800">
            <a:noAutofit/>
          </a:bodyPr>
          <a:lstStyle>
            <a:defPPr>
              <a:defRPr lang="zh-CN"/>
            </a:defPPr>
            <a:lvl1pPr marL="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algn="l">
              <a:lnSpc>
                <a:spcPct val="150000"/>
              </a:lnSpc>
            </a:pPr>
            <a:r>
              <a:rPr lang="en-US" altLang="zh-CN" sz="1100" b="1" spc="150">
                <a:solidFill>
                  <a:sysClr val="window" lastClr="FFFFFF">
                    <a:lumMod val="50000"/>
                  </a:sysClr>
                </a:solidFill>
                <a:latin typeface="微软雅黑" panose="020B0503020204020204" pitchFamily="34" charset="-122"/>
                <a:cs typeface="微软雅黑" panose="020B0503020204020204" pitchFamily="34" charset="-122"/>
                <a:sym typeface="Arial" panose="020B0604020202020204" pitchFamily="34" charset="0"/>
              </a:rPr>
              <a:t>·</a:t>
            </a:r>
            <a:r>
              <a:rPr lang="zh-CN" altLang="en-US" sz="1100" b="1" spc="150">
                <a:solidFill>
                  <a:sysClr val="window" lastClr="FFFFFF">
                    <a:lumMod val="50000"/>
                  </a:sysClr>
                </a:solidFill>
                <a:latin typeface="微软雅黑" panose="020B0503020204020204" pitchFamily="34" charset="-122"/>
                <a:cs typeface="微软雅黑" panose="020B0503020204020204" pitchFamily="34" charset="-122"/>
                <a:sym typeface="Arial" panose="020B0604020202020204" pitchFamily="34" charset="0"/>
              </a:rPr>
              <a:t>按区域内自行车“留存数量”排序</a:t>
            </a:r>
          </a:p>
          <a:p>
            <a:pPr algn="l">
              <a:lnSpc>
                <a:spcPct val="150000"/>
              </a:lnSpc>
            </a:pPr>
            <a:r>
              <a:rPr lang="en-US" altLang="zh-CN" sz="1100" b="1" spc="150">
                <a:solidFill>
                  <a:sysClr val="window" lastClr="FFFFFF">
                    <a:lumMod val="50000"/>
                  </a:sysClr>
                </a:solidFill>
                <a:latin typeface="微软雅黑" panose="020B0503020204020204" pitchFamily="34" charset="-122"/>
                <a:cs typeface="微软雅黑" panose="020B0503020204020204" pitchFamily="34" charset="-122"/>
                <a:sym typeface="Arial" panose="020B0604020202020204" pitchFamily="34" charset="0"/>
              </a:rPr>
              <a:t>·</a:t>
            </a:r>
            <a:r>
              <a:rPr lang="zh-CN" altLang="en-US" sz="1100" b="1" spc="150">
                <a:solidFill>
                  <a:sysClr val="window" lastClr="FFFFFF">
                    <a:lumMod val="50000"/>
                  </a:sysClr>
                </a:solidFill>
                <a:latin typeface="微软雅黑" panose="020B0503020204020204" pitchFamily="34" charset="-122"/>
                <a:cs typeface="微软雅黑" panose="020B0503020204020204" pitchFamily="34" charset="-122"/>
                <a:sym typeface="Arial" panose="020B0604020202020204" pitchFamily="34" charset="0"/>
              </a:rPr>
              <a:t>按区域内自行车“留存密度”排序</a:t>
            </a:r>
          </a:p>
          <a:p>
            <a:pPr algn="l">
              <a:lnSpc>
                <a:spcPct val="150000"/>
              </a:lnSpc>
            </a:pPr>
            <a:r>
              <a:rPr lang="en-US" altLang="zh-CN" sz="1100" b="1" spc="150">
                <a:solidFill>
                  <a:sysClr val="window" lastClr="FFFFFF">
                    <a:lumMod val="50000"/>
                  </a:sysClr>
                </a:solidFill>
                <a:latin typeface="微软雅黑" panose="020B0503020204020204" pitchFamily="34" charset="-122"/>
                <a:cs typeface="微软雅黑" panose="020B0503020204020204" pitchFamily="34" charset="-122"/>
                <a:sym typeface="Arial" panose="020B0604020202020204" pitchFamily="34" charset="0"/>
              </a:rPr>
              <a:t>·</a:t>
            </a:r>
            <a:r>
              <a:rPr lang="zh-CN" altLang="en-US" sz="1100" b="1" spc="150">
                <a:solidFill>
                  <a:sysClr val="window" lastClr="FFFFFF">
                    <a:lumMod val="50000"/>
                  </a:sysClr>
                </a:solidFill>
                <a:latin typeface="微软雅黑" panose="020B0503020204020204" pitchFamily="34" charset="-122"/>
                <a:cs typeface="微软雅黑" panose="020B0503020204020204" pitchFamily="34" charset="-122"/>
                <a:sym typeface="Arial" panose="020B0604020202020204" pitchFamily="34" charset="0"/>
              </a:rPr>
              <a:t>按区域内自行车 留存数量与留存密   </a:t>
            </a:r>
          </a:p>
          <a:p>
            <a:pPr algn="l">
              <a:lnSpc>
                <a:spcPct val="150000"/>
              </a:lnSpc>
            </a:pPr>
            <a:r>
              <a:rPr lang="zh-CN" altLang="en-US" sz="600" b="1" spc="150">
                <a:solidFill>
                  <a:sysClr val="window" lastClr="FFFFFF">
                    <a:lumMod val="50000"/>
                  </a:sysClr>
                </a:solidFill>
                <a:latin typeface="微软雅黑" panose="020B0503020204020204" pitchFamily="34" charset="-122"/>
                <a:cs typeface="微软雅黑" panose="020B0503020204020204" pitchFamily="34" charset="-122"/>
                <a:sym typeface="Arial" panose="020B0604020202020204" pitchFamily="34" charset="0"/>
              </a:rPr>
              <a:t>  </a:t>
            </a:r>
            <a:r>
              <a:rPr lang="zh-CN" altLang="en-US" sz="1100" b="1" spc="150">
                <a:solidFill>
                  <a:sysClr val="window" lastClr="FFFFFF">
                    <a:lumMod val="50000"/>
                  </a:sysClr>
                </a:solidFill>
                <a:latin typeface="微软雅黑" panose="020B0503020204020204" pitchFamily="34" charset="-122"/>
                <a:cs typeface="微软雅黑" panose="020B0503020204020204" pitchFamily="34" charset="-122"/>
                <a:sym typeface="Arial" panose="020B0604020202020204" pitchFamily="34" charset="0"/>
              </a:rPr>
              <a:t>度的综合指标排序</a:t>
            </a:r>
          </a:p>
        </p:txBody>
      </p:sp>
      <p:sp>
        <p:nvSpPr>
          <p:cNvPr id="32" name="文本框 31"/>
          <p:cNvSpPr txBox="1"/>
          <p:nvPr>
            <p:custDataLst>
              <p:tags r:id="rId5"/>
            </p:custDataLst>
          </p:nvPr>
        </p:nvSpPr>
        <p:spPr>
          <a:xfrm>
            <a:off x="6102350" y="3150870"/>
            <a:ext cx="1672590" cy="620395"/>
          </a:xfrm>
          <a:prstGeom prst="rect">
            <a:avLst/>
          </a:prstGeom>
          <a:noFill/>
        </p:spPr>
        <p:txBody>
          <a:bodyPr wrap="square" lIns="90000" tIns="46800" rIns="90000" bIns="46800" anchor="ctr" anchorCtr="0">
            <a:noAutofit/>
          </a:bodyPr>
          <a:lstStyle>
            <a:defPPr>
              <a:defRPr lang="zh-CN"/>
            </a:defPPr>
            <a:lvl1pPr marL="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algn="ctr">
              <a:lnSpc>
                <a:spcPct val="120000"/>
              </a:lnSpc>
            </a:pPr>
            <a:r>
              <a:rPr lang="zh-CN" altLang="en-US" sz="1900" b="1" spc="300">
                <a:solidFill>
                  <a:srgbClr val="000000">
                    <a:lumMod val="65000"/>
                    <a:lumOff val="35000"/>
                  </a:srgbClr>
                </a:solidFill>
                <a:latin typeface="Arial" panose="020B0604020202020204" pitchFamily="34" charset="0"/>
                <a:ea typeface="微软雅黑" panose="020B0503020204020204" pitchFamily="34" charset="-122"/>
                <a:cs typeface="+mn-ea"/>
                <a:sym typeface="Arial" panose="020B0604020202020204" pitchFamily="34" charset="0"/>
              </a:rPr>
              <a:t>“削峰填谷” 引导措施</a:t>
            </a:r>
          </a:p>
        </p:txBody>
      </p:sp>
      <p:sp>
        <p:nvSpPr>
          <p:cNvPr id="33" name="文本框 32"/>
          <p:cNvSpPr txBox="1"/>
          <p:nvPr>
            <p:custDataLst>
              <p:tags r:id="rId6"/>
            </p:custDataLst>
          </p:nvPr>
        </p:nvSpPr>
        <p:spPr>
          <a:xfrm>
            <a:off x="5817870" y="3978275"/>
            <a:ext cx="2621280" cy="1228725"/>
          </a:xfrm>
          <a:prstGeom prst="rect">
            <a:avLst/>
          </a:prstGeom>
          <a:noFill/>
        </p:spPr>
        <p:txBody>
          <a:bodyPr wrap="square" lIns="90000" tIns="0" rIns="90000" bIns="46800">
            <a:noAutofit/>
          </a:bodyPr>
          <a:lstStyle>
            <a:defPPr>
              <a:defRPr lang="zh-CN"/>
            </a:defPPr>
            <a:lvl1pPr marL="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algn="l">
              <a:lnSpc>
                <a:spcPct val="150000"/>
              </a:lnSpc>
              <a:buClrTx/>
              <a:buSzTx/>
              <a:buNone/>
            </a:pPr>
            <a:r>
              <a:rPr lang="en-US" altLang="zh-CN" sz="1100" b="1" spc="150" dirty="0">
                <a:solidFill>
                  <a:sysClr val="window" lastClr="FFFFFF">
                    <a:lumMod val="50000"/>
                  </a:sys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en-US" altLang="zh-CN" sz="1100" b="1" spc="150" dirty="0" err="1">
                <a:solidFill>
                  <a:sysClr val="window" lastClr="FFFFFF">
                    <a:lumMod val="50000"/>
                  </a:sys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引导用户前往较近的</a:t>
            </a:r>
            <a:r>
              <a:rPr lang="en-US" altLang="zh-CN" sz="1100" b="1" spc="150" dirty="0">
                <a:solidFill>
                  <a:sysClr val="window" lastClr="FFFFFF">
                    <a:lumMod val="50000"/>
                  </a:sys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zh-CN" altLang="en-US" sz="1100" b="1" spc="150" dirty="0">
                <a:solidFill>
                  <a:sysClr val="window" lastClr="FFFFFF">
                    <a:lumMod val="50000"/>
                  </a:sys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车少且不拥挤</a:t>
            </a:r>
            <a:r>
              <a:rPr lang="en-US" altLang="zh-CN" sz="1100" b="1" spc="150" dirty="0">
                <a:solidFill>
                  <a:sysClr val="window" lastClr="FFFFFF">
                    <a:lumMod val="50000"/>
                  </a:sys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en-US" altLang="zh-CN" sz="1100" b="1" spc="150" dirty="0" err="1">
                <a:solidFill>
                  <a:sysClr val="window" lastClr="FFFFFF">
                    <a:lumMod val="50000"/>
                  </a:sys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或预计流量较小</a:t>
            </a:r>
            <a:r>
              <a:rPr lang="en-US" altLang="zh-CN" sz="1100" b="1" spc="150" dirty="0">
                <a:solidFill>
                  <a:sysClr val="window" lastClr="FFFFFF">
                    <a:lumMod val="50000"/>
                  </a:sys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en-US" altLang="zh-CN" sz="1100" b="1" spc="150" dirty="0" err="1">
                <a:solidFill>
                  <a:sysClr val="window" lastClr="FFFFFF">
                    <a:lumMod val="50000"/>
                  </a:sys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不繁忙</a:t>
            </a:r>
            <a:r>
              <a:rPr lang="en-US" altLang="zh-CN" sz="1100" b="1" spc="150" dirty="0">
                <a:solidFill>
                  <a:sysClr val="window" lastClr="FFFFFF">
                    <a:lumMod val="50000"/>
                  </a:sys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en-US" altLang="zh-CN" sz="1100" b="1" spc="150" dirty="0" err="1">
                <a:solidFill>
                  <a:sysClr val="window" lastClr="FFFFFF">
                    <a:lumMod val="50000"/>
                  </a:sys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的围栏</a:t>
            </a:r>
            <a:endParaRPr lang="en-US" altLang="zh-CN" sz="1100" b="1" spc="150" dirty="0">
              <a:solidFill>
                <a:sysClr val="window" lastClr="FFFFFF">
                  <a:lumMod val="50000"/>
                </a:sys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algn="l">
              <a:lnSpc>
                <a:spcPct val="150000"/>
              </a:lnSpc>
              <a:buClrTx/>
              <a:buSzTx/>
              <a:buNone/>
            </a:pPr>
            <a:r>
              <a:rPr lang="en-US" altLang="zh-CN" sz="1100" b="1" spc="150" dirty="0">
                <a:solidFill>
                  <a:sysClr val="window" lastClr="FFFFFF">
                    <a:lumMod val="50000"/>
                  </a:sys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en-US" altLang="zh-CN" sz="1100" b="1" spc="150" dirty="0" err="1">
                <a:solidFill>
                  <a:sysClr val="window" lastClr="FFFFFF">
                    <a:lumMod val="50000"/>
                  </a:sys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在部分“乱停车”现象集中且离</a:t>
            </a:r>
            <a:r>
              <a:rPr lang="en-US" altLang="zh-CN" sz="1100" b="1" spc="150" dirty="0">
                <a:solidFill>
                  <a:sysClr val="window" lastClr="FFFFFF">
                    <a:lumMod val="50000"/>
                  </a:sys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p>
          <a:p>
            <a:pPr algn="l">
              <a:lnSpc>
                <a:spcPct val="150000"/>
              </a:lnSpc>
              <a:buClrTx/>
              <a:buSzTx/>
              <a:buNone/>
            </a:pPr>
            <a:r>
              <a:rPr lang="en-US" altLang="zh-CN" sz="800" b="1" spc="150" dirty="0">
                <a:solidFill>
                  <a:sysClr val="window" lastClr="FFFFFF">
                    <a:lumMod val="50000"/>
                  </a:sys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1100" b="1" spc="150" dirty="0" err="1">
                <a:solidFill>
                  <a:sysClr val="window" lastClr="FFFFFF">
                    <a:lumMod val="50000"/>
                  </a:sys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停车围栏过远地区增设停车围栏</a:t>
            </a:r>
            <a:r>
              <a:rPr lang="en-US" altLang="zh-CN" sz="1100" b="1" spc="150" dirty="0">
                <a:solidFill>
                  <a:sysClr val="window" lastClr="FFFFFF">
                    <a:lumMod val="50000"/>
                  </a:sys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zh-CN" altLang="en-US" sz="1100" b="1" spc="150" dirty="0">
                <a:solidFill>
                  <a:sysClr val="window" lastClr="FFFFFF">
                    <a:lumMod val="50000"/>
                  </a:sysClr>
                </a:solidFill>
                <a:latin typeface="微软雅黑" panose="020B0503020204020204" pitchFamily="34" charset="-122"/>
                <a:cs typeface="微软雅黑" panose="020B0503020204020204" pitchFamily="34" charset="-122"/>
                <a:sym typeface="Arial" panose="020B0604020202020204" pitchFamily="34" charset="0"/>
              </a:rPr>
              <a:t>对于过于狭窄无法增设停车围栏的路段提出治理建议</a:t>
            </a:r>
            <a:endParaRPr lang="en-US" altLang="zh-CN" sz="1100" b="1" spc="150" dirty="0">
              <a:solidFill>
                <a:sysClr val="window" lastClr="FFFFFF">
                  <a:lumMod val="50000"/>
                </a:sys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29" name="文本框 28"/>
          <p:cNvSpPr txBox="1"/>
          <p:nvPr>
            <p:custDataLst>
              <p:tags r:id="rId7"/>
            </p:custDataLst>
          </p:nvPr>
        </p:nvSpPr>
        <p:spPr>
          <a:xfrm>
            <a:off x="8433435" y="3150870"/>
            <a:ext cx="2147570" cy="620395"/>
          </a:xfrm>
          <a:prstGeom prst="rect">
            <a:avLst/>
          </a:prstGeom>
          <a:noFill/>
        </p:spPr>
        <p:txBody>
          <a:bodyPr wrap="square" lIns="90000" tIns="46800" rIns="90000" bIns="46800" anchor="ctr" anchorCtr="0">
            <a:noAutofit/>
          </a:bodyPr>
          <a:lstStyle>
            <a:defPPr>
              <a:defRPr lang="zh-CN"/>
            </a:defPPr>
            <a:lvl1pPr marL="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algn="ctr">
              <a:lnSpc>
                <a:spcPct val="120000"/>
              </a:lnSpc>
            </a:pPr>
            <a:r>
              <a:rPr lang="zh-CN" altLang="en-US" sz="1900" b="1" spc="300">
                <a:solidFill>
                  <a:srgbClr val="000000">
                    <a:lumMod val="65000"/>
                    <a:lumOff val="35000"/>
                  </a:srgbClr>
                </a:solidFill>
                <a:latin typeface="Arial" panose="020B0604020202020204" pitchFamily="34" charset="0"/>
                <a:ea typeface="微软雅黑" panose="020B0503020204020204" pitchFamily="34" charset="-122"/>
                <a:cs typeface="+mn-ea"/>
                <a:sym typeface="Arial" panose="020B0604020202020204" pitchFamily="34" charset="0"/>
              </a:rPr>
              <a:t>“乱停车”现象及治理建议</a:t>
            </a:r>
          </a:p>
        </p:txBody>
      </p:sp>
      <p:sp>
        <p:nvSpPr>
          <p:cNvPr id="30" name="文本框 29"/>
          <p:cNvSpPr txBox="1"/>
          <p:nvPr>
            <p:custDataLst>
              <p:tags r:id="rId8"/>
            </p:custDataLst>
          </p:nvPr>
        </p:nvSpPr>
        <p:spPr>
          <a:xfrm>
            <a:off x="8433435" y="3978275"/>
            <a:ext cx="2461260" cy="1040765"/>
          </a:xfrm>
          <a:prstGeom prst="rect">
            <a:avLst/>
          </a:prstGeom>
          <a:noFill/>
        </p:spPr>
        <p:txBody>
          <a:bodyPr wrap="square" lIns="90000" tIns="0" rIns="90000" bIns="46800">
            <a:noAutofit/>
          </a:bodyPr>
          <a:lstStyle>
            <a:defPPr>
              <a:defRPr lang="zh-CN"/>
            </a:defPPr>
            <a:lvl1pPr marL="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algn="l">
              <a:lnSpc>
                <a:spcPct val="150000"/>
              </a:lnSpc>
              <a:buClrTx/>
              <a:buSzTx/>
              <a:buNone/>
            </a:pPr>
            <a:r>
              <a:rPr lang="en-US" altLang="zh-CN" sz="1100" b="1" spc="150" dirty="0">
                <a:solidFill>
                  <a:sysClr val="window" lastClr="FFFFFF">
                    <a:lumMod val="50000"/>
                  </a:sys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en-US" altLang="zh-CN" sz="1100" b="1" spc="150" dirty="0" err="1">
                <a:solidFill>
                  <a:sysClr val="window" lastClr="FFFFFF">
                    <a:lumMod val="50000"/>
                  </a:sys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基于数据的共享单车锁具、车</a:t>
            </a:r>
            <a:r>
              <a:rPr lang="en-US" altLang="zh-CN" sz="1100" b="1" spc="150" dirty="0">
                <a:solidFill>
                  <a:sysClr val="window" lastClr="FFFFFF">
                    <a:lumMod val="50000"/>
                  </a:sys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p>
          <a:p>
            <a:pPr algn="l">
              <a:lnSpc>
                <a:spcPct val="150000"/>
              </a:lnSpc>
              <a:buClrTx/>
              <a:buSzTx/>
              <a:buNone/>
            </a:pPr>
            <a:r>
              <a:rPr lang="en-US" altLang="zh-CN" sz="800" b="1" spc="150" dirty="0">
                <a:solidFill>
                  <a:sysClr val="window" lastClr="FFFFFF">
                    <a:lumMod val="50000"/>
                  </a:sys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1100" b="1" spc="150" dirty="0" err="1">
                <a:solidFill>
                  <a:sysClr val="window" lastClr="FFFFFF">
                    <a:lumMod val="50000"/>
                  </a:sys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体物理状态异常监测“乱停车</a:t>
            </a:r>
            <a:r>
              <a:rPr lang="en-US" altLang="zh-CN" sz="1100" b="1" spc="150" dirty="0">
                <a:solidFill>
                  <a:sysClr val="window" lastClr="FFFFFF">
                    <a:lumMod val="50000"/>
                  </a:sys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p>
          <a:p>
            <a:pPr algn="l">
              <a:lnSpc>
                <a:spcPct val="150000"/>
              </a:lnSpc>
              <a:buClrTx/>
              <a:buSzTx/>
              <a:buNone/>
            </a:pPr>
            <a:r>
              <a:rPr lang="en-US" altLang="zh-CN" sz="1100" b="1" spc="150" dirty="0">
                <a:solidFill>
                  <a:sysClr val="window" lastClr="FFFFFF">
                    <a:lumMod val="50000"/>
                  </a:sys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en-US" altLang="zh-CN" sz="1100" b="1" spc="150" dirty="0" err="1">
                <a:solidFill>
                  <a:sysClr val="window" lastClr="FFFFFF">
                    <a:lumMod val="50000"/>
                  </a:sys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实地考察“乱停车”集中区域</a:t>
            </a:r>
            <a:r>
              <a:rPr lang="en-US" altLang="zh-CN" sz="1100" b="1" spc="150" dirty="0">
                <a:solidFill>
                  <a:sysClr val="window" lastClr="FFFFFF">
                    <a:lumMod val="50000"/>
                  </a:sys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p>
          <a:p>
            <a:pPr algn="l">
              <a:lnSpc>
                <a:spcPct val="150000"/>
              </a:lnSpc>
              <a:buClrTx/>
              <a:buSzTx/>
              <a:buNone/>
            </a:pPr>
            <a:r>
              <a:rPr lang="en-US" altLang="zh-CN" sz="1100" b="1" spc="150" dirty="0">
                <a:solidFill>
                  <a:sysClr val="window" lastClr="FFFFFF">
                    <a:lumMod val="50000"/>
                  </a:sys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1100" b="1" spc="150" dirty="0" err="1">
                <a:solidFill>
                  <a:sysClr val="window" lastClr="FFFFFF">
                    <a:lumMod val="50000"/>
                  </a:sys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提出具体治理建议</a:t>
            </a:r>
            <a:r>
              <a:rPr lang="en-US" altLang="zh-CN" sz="1100" b="1" spc="150" dirty="0">
                <a:solidFill>
                  <a:sysClr val="window" lastClr="FFFFFF">
                    <a:lumMod val="50000"/>
                  </a:sys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p>
        </p:txBody>
      </p:sp>
      <p:sp>
        <p:nvSpPr>
          <p:cNvPr id="35" name="任意形状 34" descr="A0"/>
          <p:cNvSpPr/>
          <p:nvPr>
            <p:custDataLst>
              <p:tags r:id="rId9"/>
            </p:custDataLst>
          </p:nvPr>
        </p:nvSpPr>
        <p:spPr>
          <a:xfrm>
            <a:off x="981261" y="2412788"/>
            <a:ext cx="647503" cy="701670"/>
          </a:xfrm>
          <a:custGeom>
            <a:avLst/>
            <a:gdLst>
              <a:gd name="connsiteX0" fmla="*/ 364766 w 727856"/>
              <a:gd name="connsiteY0" fmla="*/ 0 h 788745"/>
              <a:gd name="connsiteX1" fmla="*/ 727856 w 727856"/>
              <a:gd name="connsiteY1" fmla="*/ 356361 h 788745"/>
              <a:gd name="connsiteX2" fmla="*/ 727856 w 727856"/>
              <a:gd name="connsiteY2" fmla="*/ 788745 h 788745"/>
              <a:gd name="connsiteX3" fmla="*/ 509329 w 727856"/>
              <a:gd name="connsiteY3" fmla="*/ 788745 h 788745"/>
              <a:gd name="connsiteX4" fmla="*/ 509329 w 727856"/>
              <a:gd name="connsiteY4" fmla="*/ 359739 h 788745"/>
              <a:gd name="connsiteX5" fmla="*/ 364766 w 727856"/>
              <a:gd name="connsiteY5" fmla="*/ 196675 h 788745"/>
              <a:gd name="connsiteX6" fmla="*/ 218527 w 727856"/>
              <a:gd name="connsiteY6" fmla="*/ 359726 h 788745"/>
              <a:gd name="connsiteX7" fmla="*/ 218527 w 727856"/>
              <a:gd name="connsiteY7" fmla="*/ 788745 h 788745"/>
              <a:gd name="connsiteX8" fmla="*/ 0 w 727856"/>
              <a:gd name="connsiteY8" fmla="*/ 788745 h 788745"/>
              <a:gd name="connsiteX9" fmla="*/ 0 w 727856"/>
              <a:gd name="connsiteY9" fmla="*/ 356361 h 788745"/>
              <a:gd name="connsiteX10" fmla="*/ 364766 w 727856"/>
              <a:gd name="connsiteY10" fmla="*/ 0 h 788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7856" h="788745">
                <a:moveTo>
                  <a:pt x="364766" y="0"/>
                </a:moveTo>
                <a:cubicBezTo>
                  <a:pt x="559751" y="0"/>
                  <a:pt x="727856" y="127751"/>
                  <a:pt x="727856" y="356361"/>
                </a:cubicBezTo>
                <a:lnTo>
                  <a:pt x="727856" y="788745"/>
                </a:lnTo>
                <a:lnTo>
                  <a:pt x="509329" y="788745"/>
                </a:lnTo>
                <a:lnTo>
                  <a:pt x="509329" y="359739"/>
                </a:lnTo>
                <a:cubicBezTo>
                  <a:pt x="509329" y="258868"/>
                  <a:pt x="450501" y="196675"/>
                  <a:pt x="364766" y="196675"/>
                </a:cubicBezTo>
                <a:cubicBezTo>
                  <a:pt x="279044" y="196675"/>
                  <a:pt x="218527" y="258868"/>
                  <a:pt x="218527" y="359726"/>
                </a:cubicBezTo>
                <a:lnTo>
                  <a:pt x="218527" y="788745"/>
                </a:lnTo>
                <a:lnTo>
                  <a:pt x="0" y="788745"/>
                </a:lnTo>
                <a:lnTo>
                  <a:pt x="0" y="356361"/>
                </a:lnTo>
                <a:cubicBezTo>
                  <a:pt x="0" y="127751"/>
                  <a:pt x="169781" y="0"/>
                  <a:pt x="364766" y="0"/>
                </a:cubicBezTo>
                <a:close/>
              </a:path>
            </a:pathLst>
          </a:custGeom>
          <a:solidFill>
            <a:srgbClr val="1F74AD"/>
          </a:solidFill>
          <a:ln w="1191" cap="flat">
            <a:noFill/>
            <a:prstDash val="solid"/>
            <a:miter/>
          </a:ln>
        </p:spPr>
        <p:txBody>
          <a:bodyPr rtlCol="0" anchor="ctr"/>
          <a:lstStyle/>
          <a:p>
            <a:endParaRPr lang="zh-CN" altLang="en-US"/>
          </a:p>
        </p:txBody>
      </p:sp>
      <p:sp>
        <p:nvSpPr>
          <p:cNvPr id="36" name="任意形状 35" descr="A1"/>
          <p:cNvSpPr/>
          <p:nvPr>
            <p:custDataLst>
              <p:tags r:id="rId10"/>
            </p:custDataLst>
          </p:nvPr>
        </p:nvSpPr>
        <p:spPr>
          <a:xfrm>
            <a:off x="1908793" y="2409929"/>
            <a:ext cx="420353" cy="704529"/>
          </a:xfrm>
          <a:custGeom>
            <a:avLst/>
            <a:gdLst>
              <a:gd name="connsiteX0" fmla="*/ 249135 w 472518"/>
              <a:gd name="connsiteY0" fmla="*/ 0 h 791959"/>
              <a:gd name="connsiteX1" fmla="*/ 472518 w 472518"/>
              <a:gd name="connsiteY1" fmla="*/ 0 h 791959"/>
              <a:gd name="connsiteX2" fmla="*/ 472518 w 472518"/>
              <a:gd name="connsiteY2" fmla="*/ 791959 h 791959"/>
              <a:gd name="connsiteX3" fmla="*/ 249161 w 472518"/>
              <a:gd name="connsiteY3" fmla="*/ 791959 h 791959"/>
              <a:gd name="connsiteX4" fmla="*/ 249161 w 472518"/>
              <a:gd name="connsiteY4" fmla="*/ 240582 h 791959"/>
              <a:gd name="connsiteX5" fmla="*/ 0 w 472518"/>
              <a:gd name="connsiteY5" fmla="*/ 457075 h 791959"/>
              <a:gd name="connsiteX6" fmla="*/ 0 w 472518"/>
              <a:gd name="connsiteY6" fmla="*/ 216518 h 79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518" h="791959">
                <a:moveTo>
                  <a:pt x="249135" y="0"/>
                </a:moveTo>
                <a:lnTo>
                  <a:pt x="472518" y="0"/>
                </a:lnTo>
                <a:lnTo>
                  <a:pt x="472518" y="791959"/>
                </a:lnTo>
                <a:lnTo>
                  <a:pt x="249161" y="791959"/>
                </a:lnTo>
                <a:lnTo>
                  <a:pt x="249161" y="240582"/>
                </a:lnTo>
                <a:lnTo>
                  <a:pt x="0" y="457075"/>
                </a:lnTo>
                <a:lnTo>
                  <a:pt x="0" y="216518"/>
                </a:lnTo>
                <a:close/>
              </a:path>
            </a:pathLst>
          </a:custGeom>
          <a:solidFill>
            <a:srgbClr val="1F74AD"/>
          </a:solidFill>
          <a:ln w="1191" cap="flat">
            <a:noFill/>
            <a:prstDash val="solid"/>
            <a:miter/>
          </a:ln>
        </p:spPr>
        <p:txBody>
          <a:bodyPr rtlCol="0" anchor="ctr"/>
          <a:lstStyle/>
          <a:p>
            <a:endParaRPr lang="zh-CN" altLang="en-US"/>
          </a:p>
        </p:txBody>
      </p:sp>
      <p:sp>
        <p:nvSpPr>
          <p:cNvPr id="40" name="任意形状 39" descr="A0"/>
          <p:cNvSpPr/>
          <p:nvPr>
            <p:custDataLst>
              <p:tags r:id="rId11"/>
            </p:custDataLst>
          </p:nvPr>
        </p:nvSpPr>
        <p:spPr>
          <a:xfrm>
            <a:off x="3601823" y="2413353"/>
            <a:ext cx="647503" cy="701105"/>
          </a:xfrm>
          <a:custGeom>
            <a:avLst/>
            <a:gdLst>
              <a:gd name="connsiteX0" fmla="*/ 364766 w 727856"/>
              <a:gd name="connsiteY0" fmla="*/ 0 h 788110"/>
              <a:gd name="connsiteX1" fmla="*/ 727856 w 727856"/>
              <a:gd name="connsiteY1" fmla="*/ 356361 h 788110"/>
              <a:gd name="connsiteX2" fmla="*/ 727856 w 727856"/>
              <a:gd name="connsiteY2" fmla="*/ 788110 h 788110"/>
              <a:gd name="connsiteX3" fmla="*/ 509329 w 727856"/>
              <a:gd name="connsiteY3" fmla="*/ 788110 h 788110"/>
              <a:gd name="connsiteX4" fmla="*/ 509329 w 727856"/>
              <a:gd name="connsiteY4" fmla="*/ 359739 h 788110"/>
              <a:gd name="connsiteX5" fmla="*/ 364766 w 727856"/>
              <a:gd name="connsiteY5" fmla="*/ 196675 h 788110"/>
              <a:gd name="connsiteX6" fmla="*/ 218527 w 727856"/>
              <a:gd name="connsiteY6" fmla="*/ 359726 h 788110"/>
              <a:gd name="connsiteX7" fmla="*/ 218527 w 727856"/>
              <a:gd name="connsiteY7" fmla="*/ 788110 h 788110"/>
              <a:gd name="connsiteX8" fmla="*/ 0 w 727856"/>
              <a:gd name="connsiteY8" fmla="*/ 788110 h 788110"/>
              <a:gd name="connsiteX9" fmla="*/ 0 w 727856"/>
              <a:gd name="connsiteY9" fmla="*/ 356361 h 788110"/>
              <a:gd name="connsiteX10" fmla="*/ 364766 w 727856"/>
              <a:gd name="connsiteY10" fmla="*/ 0 h 788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7856" h="788110">
                <a:moveTo>
                  <a:pt x="364766" y="0"/>
                </a:moveTo>
                <a:cubicBezTo>
                  <a:pt x="559751" y="0"/>
                  <a:pt x="727856" y="127751"/>
                  <a:pt x="727856" y="356361"/>
                </a:cubicBezTo>
                <a:lnTo>
                  <a:pt x="727856" y="788110"/>
                </a:lnTo>
                <a:lnTo>
                  <a:pt x="509329" y="788110"/>
                </a:lnTo>
                <a:lnTo>
                  <a:pt x="509329" y="359739"/>
                </a:lnTo>
                <a:cubicBezTo>
                  <a:pt x="509329" y="258868"/>
                  <a:pt x="450501" y="196675"/>
                  <a:pt x="364766" y="196675"/>
                </a:cubicBezTo>
                <a:cubicBezTo>
                  <a:pt x="279044" y="196675"/>
                  <a:pt x="218527" y="258868"/>
                  <a:pt x="218527" y="359726"/>
                </a:cubicBezTo>
                <a:lnTo>
                  <a:pt x="218527" y="788110"/>
                </a:lnTo>
                <a:lnTo>
                  <a:pt x="0" y="788110"/>
                </a:lnTo>
                <a:lnTo>
                  <a:pt x="0" y="356361"/>
                </a:lnTo>
                <a:cubicBezTo>
                  <a:pt x="0" y="127751"/>
                  <a:pt x="169781" y="0"/>
                  <a:pt x="364766" y="0"/>
                </a:cubicBezTo>
                <a:close/>
              </a:path>
            </a:pathLst>
          </a:custGeom>
          <a:solidFill>
            <a:srgbClr val="3498DB"/>
          </a:solidFill>
          <a:ln w="1191" cap="flat">
            <a:noFill/>
            <a:prstDash val="solid"/>
            <a:miter/>
          </a:ln>
        </p:spPr>
        <p:txBody>
          <a:bodyPr rtlCol="0" anchor="ctr"/>
          <a:lstStyle/>
          <a:p>
            <a:endParaRPr lang="zh-CN" altLang="en-US"/>
          </a:p>
        </p:txBody>
      </p:sp>
      <p:sp>
        <p:nvSpPr>
          <p:cNvPr id="41" name="任意形状 40" descr="A2"/>
          <p:cNvSpPr/>
          <p:nvPr>
            <p:custDataLst>
              <p:tags r:id="rId12"/>
            </p:custDataLst>
          </p:nvPr>
        </p:nvSpPr>
        <p:spPr>
          <a:xfrm>
            <a:off x="4412692" y="2413938"/>
            <a:ext cx="654279" cy="700520"/>
          </a:xfrm>
          <a:custGeom>
            <a:avLst/>
            <a:gdLst>
              <a:gd name="connsiteX0" fmla="*/ 368584 w 735473"/>
              <a:gd name="connsiteY0" fmla="*/ 0 h 787452"/>
              <a:gd name="connsiteX1" fmla="*/ 735473 w 735473"/>
              <a:gd name="connsiteY1" fmla="*/ 351621 h 787452"/>
              <a:gd name="connsiteX2" fmla="*/ 606386 w 735473"/>
              <a:gd name="connsiteY2" fmla="*/ 628479 h 787452"/>
              <a:gd name="connsiteX3" fmla="*/ 469434 w 735473"/>
              <a:gd name="connsiteY3" fmla="*/ 787452 h 787452"/>
              <a:gd name="connsiteX4" fmla="*/ 200909 w 735473"/>
              <a:gd name="connsiteY4" fmla="*/ 787452 h 787452"/>
              <a:gd name="connsiteX5" fmla="*/ 451816 w 735473"/>
              <a:gd name="connsiteY5" fmla="*/ 495990 h 787452"/>
              <a:gd name="connsiteX6" fmla="*/ 514673 w 735473"/>
              <a:gd name="connsiteY6" fmla="*/ 349914 h 787452"/>
              <a:gd name="connsiteX7" fmla="*/ 368584 w 735473"/>
              <a:gd name="connsiteY7" fmla="*/ 198745 h 787452"/>
              <a:gd name="connsiteX8" fmla="*/ 220815 w 735473"/>
              <a:gd name="connsiteY8" fmla="*/ 353314 h 787452"/>
              <a:gd name="connsiteX9" fmla="*/ 0 w 735473"/>
              <a:gd name="connsiteY9" fmla="*/ 353314 h 787452"/>
              <a:gd name="connsiteX10" fmla="*/ 368584 w 735473"/>
              <a:gd name="connsiteY10" fmla="*/ 0 h 787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5473" h="787452">
                <a:moveTo>
                  <a:pt x="368584" y="0"/>
                </a:moveTo>
                <a:cubicBezTo>
                  <a:pt x="582611" y="0"/>
                  <a:pt x="735473" y="134181"/>
                  <a:pt x="735473" y="351621"/>
                </a:cubicBezTo>
                <a:cubicBezTo>
                  <a:pt x="735473" y="468815"/>
                  <a:pt x="689617" y="531659"/>
                  <a:pt x="606386" y="628479"/>
                </a:cubicBezTo>
                <a:lnTo>
                  <a:pt x="469434" y="787452"/>
                </a:lnTo>
                <a:lnTo>
                  <a:pt x="200909" y="787452"/>
                </a:lnTo>
                <a:lnTo>
                  <a:pt x="451816" y="495990"/>
                </a:lnTo>
                <a:cubicBezTo>
                  <a:pt x="495978" y="443334"/>
                  <a:pt x="514673" y="405957"/>
                  <a:pt x="514673" y="349914"/>
                </a:cubicBezTo>
                <a:cubicBezTo>
                  <a:pt x="514673" y="259895"/>
                  <a:pt x="462003" y="198745"/>
                  <a:pt x="368584" y="198745"/>
                </a:cubicBezTo>
                <a:cubicBezTo>
                  <a:pt x="295539" y="198745"/>
                  <a:pt x="220815" y="236121"/>
                  <a:pt x="220815" y="353314"/>
                </a:cubicBezTo>
                <a:lnTo>
                  <a:pt x="0" y="353314"/>
                </a:lnTo>
                <a:cubicBezTo>
                  <a:pt x="0" y="132502"/>
                  <a:pt x="161370" y="13"/>
                  <a:pt x="368584" y="0"/>
                </a:cubicBezTo>
                <a:close/>
              </a:path>
            </a:pathLst>
          </a:custGeom>
          <a:solidFill>
            <a:srgbClr val="3498DB"/>
          </a:solidFill>
          <a:ln w="1191" cap="flat">
            <a:noFill/>
            <a:prstDash val="solid"/>
            <a:miter/>
          </a:ln>
        </p:spPr>
        <p:txBody>
          <a:bodyPr rtlCol="0" anchor="ctr"/>
          <a:lstStyle/>
          <a:p>
            <a:endParaRPr lang="zh-CN" altLang="en-US"/>
          </a:p>
        </p:txBody>
      </p:sp>
      <p:sp>
        <p:nvSpPr>
          <p:cNvPr id="42" name="任意形状 41" descr="A0"/>
          <p:cNvSpPr/>
          <p:nvPr>
            <p:custDataLst>
              <p:tags r:id="rId13"/>
            </p:custDataLst>
          </p:nvPr>
        </p:nvSpPr>
        <p:spPr>
          <a:xfrm>
            <a:off x="6222384" y="2411658"/>
            <a:ext cx="647503" cy="702800"/>
          </a:xfrm>
          <a:custGeom>
            <a:avLst/>
            <a:gdLst>
              <a:gd name="connsiteX0" fmla="*/ 364766 w 727856"/>
              <a:gd name="connsiteY0" fmla="*/ 0 h 790015"/>
              <a:gd name="connsiteX1" fmla="*/ 727856 w 727856"/>
              <a:gd name="connsiteY1" fmla="*/ 356361 h 790015"/>
              <a:gd name="connsiteX2" fmla="*/ 727856 w 727856"/>
              <a:gd name="connsiteY2" fmla="*/ 790015 h 790015"/>
              <a:gd name="connsiteX3" fmla="*/ 509329 w 727856"/>
              <a:gd name="connsiteY3" fmla="*/ 790015 h 790015"/>
              <a:gd name="connsiteX4" fmla="*/ 509329 w 727856"/>
              <a:gd name="connsiteY4" fmla="*/ 359739 h 790015"/>
              <a:gd name="connsiteX5" fmla="*/ 364766 w 727856"/>
              <a:gd name="connsiteY5" fmla="*/ 196675 h 790015"/>
              <a:gd name="connsiteX6" fmla="*/ 218527 w 727856"/>
              <a:gd name="connsiteY6" fmla="*/ 359726 h 790015"/>
              <a:gd name="connsiteX7" fmla="*/ 218527 w 727856"/>
              <a:gd name="connsiteY7" fmla="*/ 790015 h 790015"/>
              <a:gd name="connsiteX8" fmla="*/ 0 w 727856"/>
              <a:gd name="connsiteY8" fmla="*/ 790015 h 790015"/>
              <a:gd name="connsiteX9" fmla="*/ 0 w 727856"/>
              <a:gd name="connsiteY9" fmla="*/ 356361 h 790015"/>
              <a:gd name="connsiteX10" fmla="*/ 364766 w 727856"/>
              <a:gd name="connsiteY10" fmla="*/ 0 h 79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7856" h="790015">
                <a:moveTo>
                  <a:pt x="364766" y="0"/>
                </a:moveTo>
                <a:cubicBezTo>
                  <a:pt x="559751" y="0"/>
                  <a:pt x="727856" y="127751"/>
                  <a:pt x="727856" y="356361"/>
                </a:cubicBezTo>
                <a:lnTo>
                  <a:pt x="727856" y="790015"/>
                </a:lnTo>
                <a:lnTo>
                  <a:pt x="509329" y="790015"/>
                </a:lnTo>
                <a:lnTo>
                  <a:pt x="509329" y="359739"/>
                </a:lnTo>
                <a:cubicBezTo>
                  <a:pt x="509329" y="258868"/>
                  <a:pt x="450501" y="196675"/>
                  <a:pt x="364766" y="196675"/>
                </a:cubicBezTo>
                <a:cubicBezTo>
                  <a:pt x="279044" y="196675"/>
                  <a:pt x="218527" y="258868"/>
                  <a:pt x="218527" y="359726"/>
                </a:cubicBezTo>
                <a:lnTo>
                  <a:pt x="218527" y="790015"/>
                </a:lnTo>
                <a:lnTo>
                  <a:pt x="0" y="790015"/>
                </a:lnTo>
                <a:lnTo>
                  <a:pt x="0" y="356361"/>
                </a:lnTo>
                <a:cubicBezTo>
                  <a:pt x="0" y="127751"/>
                  <a:pt x="169781" y="0"/>
                  <a:pt x="364766" y="0"/>
                </a:cubicBezTo>
                <a:close/>
              </a:path>
            </a:pathLst>
          </a:custGeom>
          <a:solidFill>
            <a:srgbClr val="1AA3AA"/>
          </a:solidFill>
          <a:ln w="1191" cap="flat">
            <a:noFill/>
            <a:prstDash val="solid"/>
            <a:miter/>
          </a:ln>
        </p:spPr>
        <p:txBody>
          <a:bodyPr rtlCol="0" anchor="ctr"/>
          <a:lstStyle/>
          <a:p>
            <a:endParaRPr lang="zh-CN" altLang="en-US"/>
          </a:p>
        </p:txBody>
      </p:sp>
      <p:sp>
        <p:nvSpPr>
          <p:cNvPr id="43" name="任意形状 42" descr="A3"/>
          <p:cNvSpPr/>
          <p:nvPr>
            <p:custDataLst>
              <p:tags r:id="rId14"/>
            </p:custDataLst>
          </p:nvPr>
        </p:nvSpPr>
        <p:spPr>
          <a:xfrm>
            <a:off x="7030760" y="2412221"/>
            <a:ext cx="657243" cy="702237"/>
          </a:xfrm>
          <a:custGeom>
            <a:avLst/>
            <a:gdLst>
              <a:gd name="connsiteX0" fmla="*/ 366251 w 738805"/>
              <a:gd name="connsiteY0" fmla="*/ 0 h 789382"/>
              <a:gd name="connsiteX1" fmla="*/ 730827 w 738805"/>
              <a:gd name="connsiteY1" fmla="*/ 342734 h 789382"/>
              <a:gd name="connsiteX2" fmla="*/ 593067 w 738805"/>
              <a:gd name="connsiteY2" fmla="*/ 588028 h 789382"/>
              <a:gd name="connsiteX3" fmla="*/ 735529 w 738805"/>
              <a:gd name="connsiteY3" fmla="*/ 763096 h 789382"/>
              <a:gd name="connsiteX4" fmla="*/ 738805 w 738805"/>
              <a:gd name="connsiteY4" fmla="*/ 789382 h 789382"/>
              <a:gd name="connsiteX5" fmla="*/ 518666 w 738805"/>
              <a:gd name="connsiteY5" fmla="*/ 789382 h 789382"/>
              <a:gd name="connsiteX6" fmla="*/ 518099 w 738805"/>
              <a:gd name="connsiteY6" fmla="*/ 785939 h 789382"/>
              <a:gd name="connsiteX7" fmla="*/ 361200 w 738805"/>
              <a:gd name="connsiteY7" fmla="*/ 688833 h 789382"/>
              <a:gd name="connsiteX8" fmla="*/ 329296 w 738805"/>
              <a:gd name="connsiteY8" fmla="*/ 688833 h 789382"/>
              <a:gd name="connsiteX9" fmla="*/ 329296 w 738805"/>
              <a:gd name="connsiteY9" fmla="*/ 498988 h 789382"/>
              <a:gd name="connsiteX10" fmla="*/ 361213 w 738805"/>
              <a:gd name="connsiteY10" fmla="*/ 498988 h 789382"/>
              <a:gd name="connsiteX11" fmla="*/ 512414 w 738805"/>
              <a:gd name="connsiteY11" fmla="*/ 349447 h 789382"/>
              <a:gd name="connsiteX12" fmla="*/ 366251 w 738805"/>
              <a:gd name="connsiteY12" fmla="*/ 196571 h 789382"/>
              <a:gd name="connsiteX13" fmla="*/ 218414 w 738805"/>
              <a:gd name="connsiteY13" fmla="*/ 341059 h 789382"/>
              <a:gd name="connsiteX14" fmla="*/ 0 w 738805"/>
              <a:gd name="connsiteY14" fmla="*/ 341059 h 789382"/>
              <a:gd name="connsiteX15" fmla="*/ 366251 w 738805"/>
              <a:gd name="connsiteY15" fmla="*/ 0 h 78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8805" h="789382">
                <a:moveTo>
                  <a:pt x="366251" y="0"/>
                </a:moveTo>
                <a:cubicBezTo>
                  <a:pt x="577951" y="0"/>
                  <a:pt x="730827" y="141124"/>
                  <a:pt x="730827" y="342734"/>
                </a:cubicBezTo>
                <a:cubicBezTo>
                  <a:pt x="730827" y="472108"/>
                  <a:pt x="672030" y="546020"/>
                  <a:pt x="593067" y="588028"/>
                </a:cubicBezTo>
                <a:cubicBezTo>
                  <a:pt x="657324" y="622045"/>
                  <a:pt x="712138" y="676859"/>
                  <a:pt x="735529" y="763096"/>
                </a:cubicBezTo>
                <a:lnTo>
                  <a:pt x="738805" y="789382"/>
                </a:lnTo>
                <a:lnTo>
                  <a:pt x="518666" y="789382"/>
                </a:lnTo>
                <a:lnTo>
                  <a:pt x="518099" y="785939"/>
                </a:lnTo>
                <a:cubicBezTo>
                  <a:pt x="496047" y="725690"/>
                  <a:pt x="441859" y="688833"/>
                  <a:pt x="361200" y="688833"/>
                </a:cubicBezTo>
                <a:lnTo>
                  <a:pt x="329296" y="688833"/>
                </a:lnTo>
                <a:lnTo>
                  <a:pt x="329296" y="498988"/>
                </a:lnTo>
                <a:lnTo>
                  <a:pt x="361213" y="498988"/>
                </a:lnTo>
                <a:cubicBezTo>
                  <a:pt x="467056" y="498988"/>
                  <a:pt x="512414" y="433463"/>
                  <a:pt x="512414" y="349447"/>
                </a:cubicBezTo>
                <a:cubicBezTo>
                  <a:pt x="512414" y="248656"/>
                  <a:pt x="445215" y="196571"/>
                  <a:pt x="366251" y="196571"/>
                </a:cubicBezTo>
                <a:cubicBezTo>
                  <a:pt x="283924" y="196571"/>
                  <a:pt x="223451" y="250331"/>
                  <a:pt x="218414" y="341059"/>
                </a:cubicBezTo>
                <a:lnTo>
                  <a:pt x="0" y="341059"/>
                </a:lnTo>
                <a:cubicBezTo>
                  <a:pt x="5038" y="127684"/>
                  <a:pt x="164641" y="0"/>
                  <a:pt x="366251" y="0"/>
                </a:cubicBezTo>
                <a:close/>
              </a:path>
            </a:pathLst>
          </a:custGeom>
          <a:solidFill>
            <a:srgbClr val="1AA3AA"/>
          </a:solidFill>
          <a:ln w="1191" cap="flat">
            <a:noFill/>
            <a:prstDash val="solid"/>
            <a:miter/>
          </a:ln>
        </p:spPr>
        <p:txBody>
          <a:bodyPr rtlCol="0" anchor="ctr"/>
          <a:lstStyle/>
          <a:p>
            <a:endParaRPr lang="zh-CN" altLang="en-US"/>
          </a:p>
        </p:txBody>
      </p:sp>
      <p:sp>
        <p:nvSpPr>
          <p:cNvPr id="44" name="任意形状 43" descr="A0"/>
          <p:cNvSpPr/>
          <p:nvPr>
            <p:custDataLst>
              <p:tags r:id="rId15"/>
            </p:custDataLst>
          </p:nvPr>
        </p:nvSpPr>
        <p:spPr>
          <a:xfrm>
            <a:off x="8842946" y="2416742"/>
            <a:ext cx="647503" cy="697716"/>
          </a:xfrm>
          <a:custGeom>
            <a:avLst/>
            <a:gdLst>
              <a:gd name="connsiteX0" fmla="*/ 364766 w 727856"/>
              <a:gd name="connsiteY0" fmla="*/ 0 h 784300"/>
              <a:gd name="connsiteX1" fmla="*/ 727856 w 727856"/>
              <a:gd name="connsiteY1" fmla="*/ 356361 h 784300"/>
              <a:gd name="connsiteX2" fmla="*/ 727856 w 727856"/>
              <a:gd name="connsiteY2" fmla="*/ 784300 h 784300"/>
              <a:gd name="connsiteX3" fmla="*/ 509329 w 727856"/>
              <a:gd name="connsiteY3" fmla="*/ 784300 h 784300"/>
              <a:gd name="connsiteX4" fmla="*/ 509329 w 727856"/>
              <a:gd name="connsiteY4" fmla="*/ 359739 h 784300"/>
              <a:gd name="connsiteX5" fmla="*/ 364766 w 727856"/>
              <a:gd name="connsiteY5" fmla="*/ 196675 h 784300"/>
              <a:gd name="connsiteX6" fmla="*/ 218527 w 727856"/>
              <a:gd name="connsiteY6" fmla="*/ 359726 h 784300"/>
              <a:gd name="connsiteX7" fmla="*/ 218527 w 727856"/>
              <a:gd name="connsiteY7" fmla="*/ 784300 h 784300"/>
              <a:gd name="connsiteX8" fmla="*/ 0 w 727856"/>
              <a:gd name="connsiteY8" fmla="*/ 784300 h 784300"/>
              <a:gd name="connsiteX9" fmla="*/ 0 w 727856"/>
              <a:gd name="connsiteY9" fmla="*/ 356361 h 784300"/>
              <a:gd name="connsiteX10" fmla="*/ 364766 w 727856"/>
              <a:gd name="connsiteY10" fmla="*/ 0 h 78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7856" h="784300">
                <a:moveTo>
                  <a:pt x="364766" y="0"/>
                </a:moveTo>
                <a:cubicBezTo>
                  <a:pt x="559751" y="0"/>
                  <a:pt x="727856" y="127751"/>
                  <a:pt x="727856" y="356361"/>
                </a:cubicBezTo>
                <a:lnTo>
                  <a:pt x="727856" y="784300"/>
                </a:lnTo>
                <a:lnTo>
                  <a:pt x="509329" y="784300"/>
                </a:lnTo>
                <a:lnTo>
                  <a:pt x="509329" y="359739"/>
                </a:lnTo>
                <a:cubicBezTo>
                  <a:pt x="509329" y="258868"/>
                  <a:pt x="450501" y="196675"/>
                  <a:pt x="364766" y="196675"/>
                </a:cubicBezTo>
                <a:cubicBezTo>
                  <a:pt x="279044" y="196675"/>
                  <a:pt x="218527" y="258868"/>
                  <a:pt x="218527" y="359726"/>
                </a:cubicBezTo>
                <a:lnTo>
                  <a:pt x="218527" y="784300"/>
                </a:lnTo>
                <a:lnTo>
                  <a:pt x="0" y="784300"/>
                </a:lnTo>
                <a:lnTo>
                  <a:pt x="0" y="356361"/>
                </a:lnTo>
                <a:cubicBezTo>
                  <a:pt x="0" y="127751"/>
                  <a:pt x="169781" y="0"/>
                  <a:pt x="364766" y="0"/>
                </a:cubicBezTo>
                <a:close/>
              </a:path>
            </a:pathLst>
          </a:custGeom>
          <a:solidFill>
            <a:srgbClr val="69A35B"/>
          </a:solidFill>
          <a:ln w="1191" cap="flat">
            <a:noFill/>
            <a:prstDash val="solid"/>
            <a:miter/>
          </a:ln>
        </p:spPr>
        <p:txBody>
          <a:bodyPr rtlCol="0" anchor="ctr"/>
          <a:lstStyle/>
          <a:p>
            <a:endParaRPr lang="zh-CN" altLang="en-US"/>
          </a:p>
        </p:txBody>
      </p:sp>
      <p:sp>
        <p:nvSpPr>
          <p:cNvPr id="46" name="任意形状 45" descr="A4"/>
          <p:cNvSpPr/>
          <p:nvPr>
            <p:custDataLst>
              <p:tags r:id="rId16"/>
            </p:custDataLst>
          </p:nvPr>
        </p:nvSpPr>
        <p:spPr>
          <a:xfrm>
            <a:off x="9633792" y="2414436"/>
            <a:ext cx="612799" cy="700022"/>
          </a:xfrm>
          <a:custGeom>
            <a:avLst/>
            <a:gdLst>
              <a:gd name="connsiteX0" fmla="*/ 474193 w 688845"/>
              <a:gd name="connsiteY0" fmla="*/ 609696 h 786893"/>
              <a:gd name="connsiteX1" fmla="*/ 688845 w 688845"/>
              <a:gd name="connsiteY1" fmla="*/ 609696 h 786893"/>
              <a:gd name="connsiteX2" fmla="*/ 688845 w 688845"/>
              <a:gd name="connsiteY2" fmla="*/ 786893 h 786893"/>
              <a:gd name="connsiteX3" fmla="*/ 474193 w 688845"/>
              <a:gd name="connsiteY3" fmla="*/ 786893 h 786893"/>
              <a:gd name="connsiteX4" fmla="*/ 393461 w 688845"/>
              <a:gd name="connsiteY4" fmla="*/ 0 h 786893"/>
              <a:gd name="connsiteX5" fmla="*/ 637328 w 688845"/>
              <a:gd name="connsiteY5" fmla="*/ 0 h 786893"/>
              <a:gd name="connsiteX6" fmla="*/ 243899 w 688845"/>
              <a:gd name="connsiteY6" fmla="*/ 786893 h 786893"/>
              <a:gd name="connsiteX7" fmla="*/ 0 w 688845"/>
              <a:gd name="connsiteY7" fmla="*/ 786893 h 786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8845" h="786893">
                <a:moveTo>
                  <a:pt x="474193" y="609696"/>
                </a:moveTo>
                <a:lnTo>
                  <a:pt x="688845" y="609696"/>
                </a:lnTo>
                <a:lnTo>
                  <a:pt x="688845" y="786893"/>
                </a:lnTo>
                <a:lnTo>
                  <a:pt x="474193" y="786893"/>
                </a:lnTo>
                <a:close/>
                <a:moveTo>
                  <a:pt x="393461" y="0"/>
                </a:moveTo>
                <a:lnTo>
                  <a:pt x="637328" y="0"/>
                </a:lnTo>
                <a:lnTo>
                  <a:pt x="243899" y="786893"/>
                </a:lnTo>
                <a:lnTo>
                  <a:pt x="0" y="786893"/>
                </a:lnTo>
                <a:close/>
              </a:path>
            </a:pathLst>
          </a:custGeom>
          <a:solidFill>
            <a:srgbClr val="69A35B"/>
          </a:solidFill>
          <a:ln w="1191" cap="flat">
            <a:noFill/>
            <a:prstDash val="solid"/>
            <a:miter/>
          </a:ln>
        </p:spPr>
        <p:txBody>
          <a:bodyPr rtlCol="0" anchor="ctr"/>
          <a:lstStyle/>
          <a:p>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24790" y="277495"/>
            <a:ext cx="9332595" cy="583565"/>
          </a:xfrm>
          <a:prstGeom prst="rect">
            <a:avLst/>
          </a:prstGeom>
          <a:noFill/>
        </p:spPr>
        <p:txBody>
          <a:bodyPr wrap="square" rtlCol="0">
            <a:spAutoFit/>
          </a:bodyPr>
          <a:lstStyle/>
          <a:p>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总结思考</a:t>
            </a:r>
            <a:r>
              <a:rPr lang="en-US" altLang="zh-CN"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a:t>
            </a:r>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sym typeface="+mn-ea"/>
              </a:rPr>
              <a:t>针对“还不进”问题的用户调度策略</a:t>
            </a:r>
            <a:endPar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endParaRPr>
          </a:p>
        </p:txBody>
      </p:sp>
      <p:sp>
        <p:nvSpPr>
          <p:cNvPr id="2" name="矩形 1"/>
          <p:cNvSpPr/>
          <p:nvPr/>
        </p:nvSpPr>
        <p:spPr>
          <a:xfrm>
            <a:off x="0" y="261620"/>
            <a:ext cx="133985" cy="623570"/>
          </a:xfrm>
          <a:prstGeom prst="rect">
            <a:avLst/>
          </a:prstGeom>
          <a:gradFill>
            <a:gsLst>
              <a:gs pos="0">
                <a:srgbClr val="00A0E9"/>
              </a:gs>
              <a:gs pos="100000">
                <a:srgbClr val="007FC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单圆角矩形 12"/>
          <p:cNvSpPr/>
          <p:nvPr/>
        </p:nvSpPr>
        <p:spPr>
          <a:xfrm>
            <a:off x="623512" y="1285210"/>
            <a:ext cx="10150673" cy="4857568"/>
          </a:xfrm>
          <a:prstGeom prst="round1Rect">
            <a:avLst>
              <a:gd name="adj" fmla="val 0"/>
            </a:avLst>
          </a:prstGeom>
          <a:solidFill>
            <a:srgbClr val="EFF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dirty="0">
              <a:solidFill>
                <a:schemeClr val="tx1">
                  <a:lumMod val="85000"/>
                  <a:lumOff val="15000"/>
                </a:schemeClr>
              </a:solidFill>
            </a:endParaRPr>
          </a:p>
        </p:txBody>
      </p:sp>
      <p:grpSp>
        <p:nvGrpSpPr>
          <p:cNvPr id="9" name="组合 8"/>
          <p:cNvGrpSpPr/>
          <p:nvPr/>
        </p:nvGrpSpPr>
        <p:grpSpPr>
          <a:xfrm>
            <a:off x="961390" y="1285240"/>
            <a:ext cx="9941560" cy="737235"/>
            <a:chOff x="1514" y="2024"/>
            <a:chExt cx="15116" cy="1161"/>
          </a:xfrm>
        </p:grpSpPr>
        <p:sp>
          <p:nvSpPr>
            <p:cNvPr id="5" name="文本框 4"/>
            <p:cNvSpPr txBox="1"/>
            <p:nvPr/>
          </p:nvSpPr>
          <p:spPr>
            <a:xfrm>
              <a:off x="1623" y="2024"/>
              <a:ext cx="15007" cy="1161"/>
            </a:xfrm>
            <a:prstGeom prst="rect">
              <a:avLst/>
            </a:prstGeom>
            <a:noFill/>
          </p:spPr>
          <p:txBody>
            <a:bodyPr wrap="square" rtlCol="0">
              <a:spAutoFit/>
            </a:bodyPr>
            <a:lstStyle>
              <a:defPPr>
                <a:defRPr lang="en-US"/>
              </a:defPPr>
              <a:lvl1pPr algn="ctr" defTabSz="457200">
                <a:lnSpc>
                  <a:spcPct val="130000"/>
                </a:lnSpc>
                <a:defRPr kumimoji="1" sz="2000">
                  <a:solidFill>
                    <a:schemeClr val="tx1">
                      <a:lumMod val="85000"/>
                      <a:lumOff val="15000"/>
                    </a:schemeClr>
                  </a:solidFill>
                  <a:latin typeface="微软雅黑" panose="020B0503020204020204" pitchFamily="34" charset="-122"/>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pPr algn="l">
                <a:lnSpc>
                  <a:spcPct val="150000"/>
                </a:lnSpc>
              </a:pPr>
              <a:r>
                <a:rPr lang="en-US" altLang="zh-CN" sz="2800" b="1" dirty="0">
                  <a:solidFill>
                    <a:srgbClr val="0084D2"/>
                  </a:solidFill>
                  <a:cs typeface="微软雅黑" panose="020B0503020204020204" pitchFamily="34" charset="-122"/>
                </a:rPr>
                <a:t> </a:t>
              </a:r>
              <a:r>
                <a:rPr lang="zh-CN" altLang="zh-CN" sz="2800" b="1" dirty="0">
                  <a:solidFill>
                    <a:srgbClr val="0084D2"/>
                  </a:solidFill>
                  <a:cs typeface="微软雅黑" panose="020B0503020204020204" pitchFamily="34" charset="-122"/>
                </a:rPr>
                <a:t>调度过程实施步骤</a:t>
              </a:r>
            </a:p>
          </p:txBody>
        </p:sp>
        <p:sp>
          <p:nvSpPr>
            <p:cNvPr id="6" name="等腰三角形 5"/>
            <p:cNvSpPr/>
            <p:nvPr/>
          </p:nvSpPr>
          <p:spPr>
            <a:xfrm rot="5400000">
              <a:off x="1478" y="2592"/>
              <a:ext cx="390" cy="318"/>
            </a:xfrm>
            <a:prstGeom prst="triangle">
              <a:avLst/>
            </a:prstGeom>
            <a:solidFill>
              <a:srgbClr val="008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868045" y="2022475"/>
            <a:ext cx="9812020" cy="3280513"/>
          </a:xfrm>
          <a:prstGeom prst="rect">
            <a:avLst/>
          </a:prstGeom>
          <a:noFill/>
        </p:spPr>
        <p:txBody>
          <a:bodyPr wrap="square" rtlCol="0">
            <a:spAutoFit/>
          </a:bodyPr>
          <a:lstStyle/>
          <a:p>
            <a:pPr algn="l">
              <a:lnSpc>
                <a:spcPct val="170000"/>
              </a:lnSpc>
              <a:spcBef>
                <a:spcPts val="0"/>
              </a:spcBef>
              <a:spcAft>
                <a:spcPts val="0"/>
              </a:spcAft>
            </a:pPr>
            <a:r>
              <a:rPr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./tools/</a:t>
            </a:r>
            <a:r>
              <a:rPr sz="1600" dirty="0" err="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suggestions.ipynb</a:t>
            </a:r>
            <a:r>
              <a:rPr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 针对望海路0_R_1旁的一个停车点</a:t>
            </a:r>
            <a:r>
              <a:rPr 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完成</a:t>
            </a:r>
            <a:r>
              <a:rPr lang="zh-CN" altLang="en-US"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了</a:t>
            </a:r>
            <a:r>
              <a:rPr sz="1600" dirty="0" err="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模拟引导</a:t>
            </a:r>
            <a:r>
              <a:rPr 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p>
          <a:p>
            <a:pPr algn="l">
              <a:lnSpc>
                <a:spcPct val="170000"/>
              </a:lnSpc>
              <a:spcBef>
                <a:spcPts val="0"/>
              </a:spcBef>
              <a:spcAft>
                <a:spcPts val="0"/>
              </a:spcAft>
            </a:pPr>
            <a:r>
              <a:rPr lang="zh-CN" sz="1400" i="1"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400" i="1" dirty="0" err="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缺乏图数据无法使</a:t>
            </a:r>
            <a:r>
              <a:rPr lang="zh-CN" sz="1400" i="1"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用</a:t>
            </a:r>
            <a:r>
              <a:rPr sz="1400" i="1" dirty="0" err="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Dijkstra算法，用地理直线距离作为代替</a:t>
            </a:r>
            <a:r>
              <a:rPr lang="zh-CN" sz="1400" i="1"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i="1"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由于调度</a:t>
            </a:r>
            <a:r>
              <a:rPr lang="en-US" altLang="zh-CN" sz="1400" i="1"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24</a:t>
            </a:r>
            <a:r>
              <a:rPr lang="zh-CN" altLang="en-US" sz="1400" i="1"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小时进行</a:t>
            </a:r>
            <a:r>
              <a:rPr lang="en-US" altLang="zh-CN" sz="1400" i="1"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sz="1400" i="1" dirty="0" err="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无法得知现存车辆</a:t>
            </a:r>
            <a:r>
              <a:rPr lang="zh-CN" altLang="en-US" sz="1400" i="1"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和现存车辆密度</a:t>
            </a:r>
            <a:r>
              <a:rPr lang="zh-CN" sz="1400" i="1"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i="1"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所以</a:t>
            </a:r>
            <a:r>
              <a:rPr sz="1400" i="1" dirty="0" err="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使用留存流量</a:t>
            </a:r>
            <a:r>
              <a:rPr lang="zh-CN" altLang="en-US" sz="1400" i="1"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和留存密度</a:t>
            </a:r>
            <a:r>
              <a:rPr sz="1400" i="1" dirty="0" err="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代替</a:t>
            </a:r>
            <a:r>
              <a:rPr lang="zh-CN" sz="1400" i="1"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sz="1400" i="1"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70000"/>
              </a:lnSpc>
              <a:spcBef>
                <a:spcPts val="0"/>
              </a:spcBef>
              <a:spcAft>
                <a:spcPts val="0"/>
              </a:spcAft>
            </a:pPr>
            <a:r>
              <a:rPr sz="1600" dirty="0" err="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参数</a:t>
            </a:r>
            <a:r>
              <a:rPr 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设置</a:t>
            </a:r>
            <a:r>
              <a:rPr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为: </a:t>
            </a:r>
            <a:r>
              <a:rPr sz="1600" dirty="0" err="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max_distance</a:t>
            </a:r>
            <a:r>
              <a:rPr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 = 300，k1 = 0.3，k2 = 0.5，k3 = 0.2 </a:t>
            </a:r>
            <a:r>
              <a:rPr 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，实际应用中根据具体情况修改。</a:t>
            </a:r>
          </a:p>
          <a:p>
            <a:pPr algn="l">
              <a:lnSpc>
                <a:spcPct val="170000"/>
              </a:lnSpc>
              <a:spcBef>
                <a:spcPts val="0"/>
              </a:spcBef>
              <a:spcAft>
                <a:spcPts val="0"/>
              </a:spcAft>
            </a:pPr>
            <a:r>
              <a:rPr sz="1600" dirty="0" err="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模拟</a:t>
            </a:r>
            <a:r>
              <a:rPr 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引导的</a:t>
            </a:r>
            <a:r>
              <a:rPr sz="1600" dirty="0" err="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结果</a:t>
            </a:r>
            <a:r>
              <a:rPr lang="zh-CN"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如下：</a:t>
            </a:r>
            <a:endParaRPr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70000"/>
              </a:lnSpc>
              <a:spcBef>
                <a:spcPts val="0"/>
              </a:spcBef>
              <a:spcAft>
                <a:spcPts val="0"/>
              </a:spcAft>
            </a:pPr>
            <a:endParaRPr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70000"/>
              </a:lnSpc>
              <a:spcBef>
                <a:spcPts val="0"/>
              </a:spcBef>
              <a:spcAft>
                <a:spcPts val="0"/>
              </a:spcAft>
            </a:pPr>
            <a:endParaRPr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70000"/>
              </a:lnSpc>
              <a:spcBef>
                <a:spcPts val="0"/>
              </a:spcBef>
              <a:spcAft>
                <a:spcPts val="0"/>
              </a:spcAft>
            </a:pPr>
            <a:endParaRPr sz="16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7" name="Picture 6">
            <a:extLst>
              <a:ext uri="{FF2B5EF4-FFF2-40B4-BE49-F238E27FC236}">
                <a16:creationId xmlns:a16="http://schemas.microsoft.com/office/drawing/2014/main" id="{FD6781AA-5998-42C0-ABEF-B7E67001D50A}"/>
              </a:ext>
            </a:extLst>
          </p:cNvPr>
          <p:cNvPicPr>
            <a:picLocks noChangeAspect="1"/>
          </p:cNvPicPr>
          <p:nvPr/>
        </p:nvPicPr>
        <p:blipFill>
          <a:blip r:embed="rId2"/>
          <a:stretch>
            <a:fillRect/>
          </a:stretch>
        </p:blipFill>
        <p:spPr>
          <a:xfrm>
            <a:off x="696779" y="4279723"/>
            <a:ext cx="10206171" cy="657011"/>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24790" y="277495"/>
            <a:ext cx="9332595" cy="583565"/>
          </a:xfrm>
          <a:prstGeom prst="rect">
            <a:avLst/>
          </a:prstGeom>
          <a:noFill/>
        </p:spPr>
        <p:txBody>
          <a:bodyPr wrap="square" rtlCol="0">
            <a:spAutoFit/>
          </a:bodyPr>
          <a:lstStyle/>
          <a:p>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总结思考</a:t>
            </a:r>
            <a:r>
              <a:rPr lang="en-US" altLang="zh-CN"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a:t>
            </a:r>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sym typeface="+mn-ea"/>
              </a:rPr>
              <a:t>基于早高峰”乱停车”数据的建议</a:t>
            </a:r>
          </a:p>
        </p:txBody>
      </p:sp>
      <p:sp>
        <p:nvSpPr>
          <p:cNvPr id="2" name="矩形 1"/>
          <p:cNvSpPr/>
          <p:nvPr/>
        </p:nvSpPr>
        <p:spPr>
          <a:xfrm>
            <a:off x="0" y="261620"/>
            <a:ext cx="133985" cy="623570"/>
          </a:xfrm>
          <a:prstGeom prst="rect">
            <a:avLst/>
          </a:prstGeom>
          <a:gradFill>
            <a:gsLst>
              <a:gs pos="0">
                <a:srgbClr val="00A0E9"/>
              </a:gs>
              <a:gs pos="100000">
                <a:srgbClr val="007FC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单圆角矩形 12"/>
          <p:cNvSpPr/>
          <p:nvPr/>
        </p:nvSpPr>
        <p:spPr>
          <a:xfrm>
            <a:off x="623512" y="1285210"/>
            <a:ext cx="10150673" cy="4857568"/>
          </a:xfrm>
          <a:prstGeom prst="round1Rect">
            <a:avLst>
              <a:gd name="adj" fmla="val 0"/>
            </a:avLst>
          </a:prstGeom>
          <a:solidFill>
            <a:srgbClr val="EFF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dirty="0">
              <a:solidFill>
                <a:schemeClr val="tx1">
                  <a:lumMod val="85000"/>
                  <a:lumOff val="15000"/>
                </a:schemeClr>
              </a:solidFill>
            </a:endParaRPr>
          </a:p>
        </p:txBody>
      </p:sp>
      <p:grpSp>
        <p:nvGrpSpPr>
          <p:cNvPr id="9" name="组合 8"/>
          <p:cNvGrpSpPr/>
          <p:nvPr/>
        </p:nvGrpSpPr>
        <p:grpSpPr>
          <a:xfrm>
            <a:off x="961390" y="1285240"/>
            <a:ext cx="9941560" cy="737235"/>
            <a:chOff x="1514" y="2024"/>
            <a:chExt cx="15116" cy="1161"/>
          </a:xfrm>
        </p:grpSpPr>
        <p:sp>
          <p:nvSpPr>
            <p:cNvPr id="5" name="文本框 4"/>
            <p:cNvSpPr txBox="1"/>
            <p:nvPr/>
          </p:nvSpPr>
          <p:spPr>
            <a:xfrm>
              <a:off x="1623" y="2024"/>
              <a:ext cx="15007" cy="1161"/>
            </a:xfrm>
            <a:prstGeom prst="rect">
              <a:avLst/>
            </a:prstGeom>
            <a:noFill/>
          </p:spPr>
          <p:txBody>
            <a:bodyPr wrap="square" rtlCol="0">
              <a:spAutoFit/>
            </a:bodyPr>
            <a:lstStyle>
              <a:defPPr>
                <a:defRPr lang="en-US"/>
              </a:defPPr>
              <a:lvl1pPr algn="ctr" defTabSz="457200">
                <a:lnSpc>
                  <a:spcPct val="130000"/>
                </a:lnSpc>
                <a:defRPr kumimoji="1" sz="2000">
                  <a:solidFill>
                    <a:schemeClr val="tx1">
                      <a:lumMod val="85000"/>
                      <a:lumOff val="15000"/>
                    </a:schemeClr>
                  </a:solidFill>
                  <a:latin typeface="微软雅黑" panose="020B0503020204020204" pitchFamily="34" charset="-122"/>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pPr algn="l">
                <a:lnSpc>
                  <a:spcPct val="150000"/>
                </a:lnSpc>
              </a:pPr>
              <a:r>
                <a:rPr lang="en-US" altLang="zh-CN" sz="2800" b="1" dirty="0">
                  <a:solidFill>
                    <a:srgbClr val="0084D2"/>
                  </a:solidFill>
                  <a:cs typeface="微软雅黑" panose="020B0503020204020204" pitchFamily="34" charset="-122"/>
                </a:rPr>
                <a:t> </a:t>
              </a:r>
              <a:r>
                <a:rPr lang="zh-CN" altLang="zh-CN" sz="2800" b="1" dirty="0">
                  <a:solidFill>
                    <a:srgbClr val="0084D2"/>
                  </a:solidFill>
                  <a:cs typeface="微软雅黑" panose="020B0503020204020204" pitchFamily="34" charset="-122"/>
                </a:rPr>
                <a:t>“乱停车”现象集中点</a:t>
              </a:r>
            </a:p>
          </p:txBody>
        </p:sp>
        <p:sp>
          <p:nvSpPr>
            <p:cNvPr id="6" name="等腰三角形 5"/>
            <p:cNvSpPr/>
            <p:nvPr/>
          </p:nvSpPr>
          <p:spPr>
            <a:xfrm rot="5400000">
              <a:off x="1478" y="2592"/>
              <a:ext cx="390" cy="318"/>
            </a:xfrm>
            <a:prstGeom prst="triangle">
              <a:avLst/>
            </a:prstGeom>
            <a:solidFill>
              <a:srgbClr val="008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868045" y="2022475"/>
            <a:ext cx="4326255" cy="4718050"/>
          </a:xfrm>
          <a:prstGeom prst="rect">
            <a:avLst/>
          </a:prstGeom>
          <a:noFill/>
        </p:spPr>
        <p:txBody>
          <a:bodyPr wrap="square" rtlCol="0">
            <a:spAutoFit/>
          </a:bodyPr>
          <a:lstStyle/>
          <a:p>
            <a:pPr algn="l">
              <a:lnSpc>
                <a:spcPct val="200000"/>
              </a:lnSpc>
              <a:spcBef>
                <a:spcPts val="0"/>
              </a:spcBef>
              <a:spcAft>
                <a:spcPts val="0"/>
              </a:spcAft>
            </a:pP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使用HDBSCAN</a:t>
            </a: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min_cluster_size=500，意为一个簇的最小数据量为500</a:t>
            </a: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对前面所定义的停车允许范围外的自行车</a:t>
            </a: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包括开锁和关锁</a:t>
            </a: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开锁处若为允许范围外</a:t>
            </a: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说明在7时之前出现了“乱停车”现象</a:t>
            </a: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进行聚类后</a:t>
            </a: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发现存在19处较为集中的“乱停车”点</a:t>
            </a: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70000"/>
              </a:lnSpc>
              <a:spcBef>
                <a:spcPts val="0"/>
              </a:spcBef>
              <a:spcAft>
                <a:spcPts val="0"/>
              </a:spcAft>
            </a:pPr>
            <a:endPar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70000"/>
              </a:lnSpc>
              <a:spcBef>
                <a:spcPts val="0"/>
              </a:spcBef>
              <a:spcAft>
                <a:spcPts val="0"/>
              </a:spcAft>
            </a:pPr>
            <a:endPar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70000"/>
              </a:lnSpc>
              <a:spcBef>
                <a:spcPts val="0"/>
              </a:spcBef>
              <a:spcAft>
                <a:spcPts val="0"/>
              </a:spcAft>
            </a:pPr>
            <a:endPar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70000"/>
              </a:lnSpc>
              <a:spcBef>
                <a:spcPts val="0"/>
              </a:spcBef>
              <a:spcAft>
                <a:spcPts val="0"/>
              </a:spcAft>
            </a:pPr>
            <a:endPar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4" name="Picture 44"/>
          <p:cNvPicPr>
            <a:picLocks noChangeAspect="1"/>
          </p:cNvPicPr>
          <p:nvPr/>
        </p:nvPicPr>
        <p:blipFill>
          <a:blip r:embed="rId2"/>
          <a:stretch>
            <a:fillRect/>
          </a:stretch>
        </p:blipFill>
        <p:spPr>
          <a:xfrm>
            <a:off x="5892800" y="2022475"/>
            <a:ext cx="4396740" cy="324612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24790" y="277495"/>
            <a:ext cx="9332595" cy="583565"/>
          </a:xfrm>
          <a:prstGeom prst="rect">
            <a:avLst/>
          </a:prstGeom>
          <a:noFill/>
        </p:spPr>
        <p:txBody>
          <a:bodyPr wrap="square" rtlCol="0">
            <a:spAutoFit/>
          </a:bodyPr>
          <a:lstStyle/>
          <a:p>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总结思考</a:t>
            </a:r>
            <a:r>
              <a:rPr lang="en-US" altLang="zh-CN"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a:t>
            </a:r>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sym typeface="+mn-ea"/>
              </a:rPr>
              <a:t>基于早高峰”乱停车”数据的建议</a:t>
            </a:r>
          </a:p>
        </p:txBody>
      </p:sp>
      <p:sp>
        <p:nvSpPr>
          <p:cNvPr id="2" name="矩形 1"/>
          <p:cNvSpPr/>
          <p:nvPr/>
        </p:nvSpPr>
        <p:spPr>
          <a:xfrm>
            <a:off x="0" y="261620"/>
            <a:ext cx="133985" cy="623570"/>
          </a:xfrm>
          <a:prstGeom prst="rect">
            <a:avLst/>
          </a:prstGeom>
          <a:gradFill>
            <a:gsLst>
              <a:gs pos="0">
                <a:srgbClr val="00A0E9"/>
              </a:gs>
              <a:gs pos="100000">
                <a:srgbClr val="007FC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单圆角矩形 12"/>
          <p:cNvSpPr/>
          <p:nvPr/>
        </p:nvSpPr>
        <p:spPr>
          <a:xfrm>
            <a:off x="623512" y="1285210"/>
            <a:ext cx="10150673" cy="4857568"/>
          </a:xfrm>
          <a:prstGeom prst="round1Rect">
            <a:avLst>
              <a:gd name="adj" fmla="val 0"/>
            </a:avLst>
          </a:prstGeom>
          <a:solidFill>
            <a:srgbClr val="EFF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dirty="0">
              <a:solidFill>
                <a:schemeClr val="tx1">
                  <a:lumMod val="85000"/>
                  <a:lumOff val="15000"/>
                </a:schemeClr>
              </a:solidFill>
            </a:endParaRPr>
          </a:p>
        </p:txBody>
      </p:sp>
      <p:grpSp>
        <p:nvGrpSpPr>
          <p:cNvPr id="9" name="组合 8"/>
          <p:cNvGrpSpPr/>
          <p:nvPr/>
        </p:nvGrpSpPr>
        <p:grpSpPr>
          <a:xfrm>
            <a:off x="961390" y="1285240"/>
            <a:ext cx="9941560" cy="737235"/>
            <a:chOff x="1514" y="2024"/>
            <a:chExt cx="15116" cy="1161"/>
          </a:xfrm>
        </p:grpSpPr>
        <p:sp>
          <p:nvSpPr>
            <p:cNvPr id="5" name="文本框 4"/>
            <p:cNvSpPr txBox="1"/>
            <p:nvPr/>
          </p:nvSpPr>
          <p:spPr>
            <a:xfrm>
              <a:off x="1623" y="2024"/>
              <a:ext cx="15007" cy="1161"/>
            </a:xfrm>
            <a:prstGeom prst="rect">
              <a:avLst/>
            </a:prstGeom>
            <a:noFill/>
          </p:spPr>
          <p:txBody>
            <a:bodyPr wrap="square" rtlCol="0">
              <a:spAutoFit/>
            </a:bodyPr>
            <a:lstStyle>
              <a:defPPr>
                <a:defRPr lang="en-US"/>
              </a:defPPr>
              <a:lvl1pPr algn="ctr" defTabSz="457200">
                <a:lnSpc>
                  <a:spcPct val="130000"/>
                </a:lnSpc>
                <a:defRPr kumimoji="1" sz="2000">
                  <a:solidFill>
                    <a:schemeClr val="tx1">
                      <a:lumMod val="85000"/>
                      <a:lumOff val="15000"/>
                    </a:schemeClr>
                  </a:solidFill>
                  <a:latin typeface="微软雅黑" panose="020B0503020204020204" pitchFamily="34" charset="-122"/>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pPr algn="l">
                <a:lnSpc>
                  <a:spcPct val="150000"/>
                </a:lnSpc>
              </a:pPr>
              <a:r>
                <a:rPr lang="en-US" altLang="zh-CN" sz="2800" b="1" dirty="0">
                  <a:solidFill>
                    <a:srgbClr val="0084D2"/>
                  </a:solidFill>
                  <a:cs typeface="微软雅黑" panose="020B0503020204020204" pitchFamily="34" charset="-122"/>
                </a:rPr>
                <a:t> </a:t>
              </a:r>
              <a:r>
                <a:rPr lang="zh-CN" altLang="zh-CN" sz="2800" b="1" dirty="0">
                  <a:solidFill>
                    <a:srgbClr val="0084D2"/>
                  </a:solidFill>
                  <a:cs typeface="微软雅黑" panose="020B0503020204020204" pitchFamily="34" charset="-122"/>
                </a:rPr>
                <a:t>“乱停车”具体现象及建议</a:t>
              </a:r>
            </a:p>
          </p:txBody>
        </p:sp>
        <p:sp>
          <p:nvSpPr>
            <p:cNvPr id="6" name="等腰三角形 5"/>
            <p:cNvSpPr/>
            <p:nvPr/>
          </p:nvSpPr>
          <p:spPr>
            <a:xfrm rot="5400000">
              <a:off x="1478" y="2592"/>
              <a:ext cx="390" cy="318"/>
            </a:xfrm>
            <a:prstGeom prst="triangle">
              <a:avLst/>
            </a:prstGeom>
            <a:solidFill>
              <a:srgbClr val="008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961390" y="2022475"/>
            <a:ext cx="4636770" cy="5285105"/>
          </a:xfrm>
          <a:prstGeom prst="rect">
            <a:avLst/>
          </a:prstGeom>
          <a:noFill/>
        </p:spPr>
        <p:txBody>
          <a:bodyPr wrap="square" rtlCol="0">
            <a:spAutoFit/>
          </a:bodyPr>
          <a:lstStyle/>
          <a:p>
            <a:pPr algn="l">
              <a:lnSpc>
                <a:spcPct val="200000"/>
              </a:lnSpc>
              <a:spcBef>
                <a:spcPts val="0"/>
              </a:spcBef>
              <a:spcAft>
                <a:spcPts val="0"/>
              </a:spcAft>
            </a:pPr>
            <a:r>
              <a:rPr lang="zh-CN" sz="1600" b="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现象详情：</a:t>
            </a:r>
          </a:p>
          <a:p>
            <a:pPr algn="l">
              <a:lnSpc>
                <a:spcPct val="200000"/>
              </a:lnSpc>
              <a:spcBef>
                <a:spcPts val="0"/>
              </a:spcBef>
              <a:spcAft>
                <a:spcPts val="0"/>
              </a:spcAft>
            </a:pP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以成功大道与吕岭路交界处”乱停车”集中点为例</a:t>
            </a: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可见停车围栏与“乱停车”现象密集区域直线距离在50米外</a:t>
            </a: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且没有直线连通路径</a:t>
            </a: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需要跨过吕岭路并转至对面龙伏路</a:t>
            </a: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200000"/>
              </a:lnSpc>
              <a:spcBef>
                <a:spcPts val="0"/>
              </a:spcBef>
              <a:spcAft>
                <a:spcPts val="0"/>
              </a:spcAft>
            </a:pPr>
            <a:r>
              <a:rPr lang="zh-CN" sz="1600" b="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实施建议：</a:t>
            </a:r>
          </a:p>
          <a:p>
            <a:pPr algn="l">
              <a:lnSpc>
                <a:spcPct val="200000"/>
              </a:lnSpc>
              <a:spcBef>
                <a:spcPts val="0"/>
              </a:spcBef>
              <a:spcAft>
                <a:spcPts val="0"/>
              </a:spcAft>
            </a:pP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若交通条件允许</a:t>
            </a: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应在泰和花园处设置停车围栏</a:t>
            </a: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以方便市民停放共享单车</a:t>
            </a: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70000"/>
              </a:lnSpc>
              <a:spcBef>
                <a:spcPts val="0"/>
              </a:spcBef>
              <a:spcAft>
                <a:spcPts val="0"/>
              </a:spcAft>
            </a:pPr>
            <a:endPar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70000"/>
              </a:lnSpc>
              <a:spcBef>
                <a:spcPts val="0"/>
              </a:spcBef>
              <a:spcAft>
                <a:spcPts val="0"/>
              </a:spcAft>
            </a:pPr>
            <a:endPar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70000"/>
              </a:lnSpc>
              <a:spcBef>
                <a:spcPts val="0"/>
              </a:spcBef>
              <a:spcAft>
                <a:spcPts val="0"/>
              </a:spcAft>
            </a:pPr>
            <a:endPar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3" name="Picture 2">
            <a:extLst>
              <a:ext uri="{FF2B5EF4-FFF2-40B4-BE49-F238E27FC236}">
                <a16:creationId xmlns:a16="http://schemas.microsoft.com/office/drawing/2014/main" id="{9F11B310-4683-497A-B8DB-BE5FBE1A1787}"/>
              </a:ext>
            </a:extLst>
          </p:cNvPr>
          <p:cNvPicPr>
            <a:picLocks noChangeAspect="1"/>
          </p:cNvPicPr>
          <p:nvPr/>
        </p:nvPicPr>
        <p:blipFill>
          <a:blip r:embed="rId2"/>
          <a:stretch>
            <a:fillRect/>
          </a:stretch>
        </p:blipFill>
        <p:spPr>
          <a:xfrm>
            <a:off x="6276991" y="2164919"/>
            <a:ext cx="3280394" cy="3098149"/>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24790" y="277495"/>
            <a:ext cx="9332595" cy="583565"/>
          </a:xfrm>
          <a:prstGeom prst="rect">
            <a:avLst/>
          </a:prstGeom>
          <a:noFill/>
        </p:spPr>
        <p:txBody>
          <a:bodyPr wrap="square" rtlCol="0">
            <a:spAutoFit/>
          </a:bodyPr>
          <a:lstStyle/>
          <a:p>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总结思考</a:t>
            </a:r>
            <a:r>
              <a:rPr lang="en-US" altLang="zh-CN"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a:t>
            </a:r>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sym typeface="+mn-ea"/>
              </a:rPr>
              <a:t>基于早高峰”乱停车”数据的建议</a:t>
            </a:r>
          </a:p>
        </p:txBody>
      </p:sp>
      <p:sp>
        <p:nvSpPr>
          <p:cNvPr id="2" name="矩形 1"/>
          <p:cNvSpPr/>
          <p:nvPr/>
        </p:nvSpPr>
        <p:spPr>
          <a:xfrm>
            <a:off x="0" y="261620"/>
            <a:ext cx="133985" cy="623570"/>
          </a:xfrm>
          <a:prstGeom prst="rect">
            <a:avLst/>
          </a:prstGeom>
          <a:gradFill>
            <a:gsLst>
              <a:gs pos="0">
                <a:srgbClr val="00A0E9"/>
              </a:gs>
              <a:gs pos="100000">
                <a:srgbClr val="007FC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单圆角矩形 12"/>
          <p:cNvSpPr/>
          <p:nvPr/>
        </p:nvSpPr>
        <p:spPr>
          <a:xfrm>
            <a:off x="623512" y="1285210"/>
            <a:ext cx="10150673" cy="4857568"/>
          </a:xfrm>
          <a:prstGeom prst="round1Rect">
            <a:avLst>
              <a:gd name="adj" fmla="val 0"/>
            </a:avLst>
          </a:prstGeom>
          <a:solidFill>
            <a:srgbClr val="EFF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dirty="0">
              <a:solidFill>
                <a:schemeClr val="tx1">
                  <a:lumMod val="85000"/>
                  <a:lumOff val="15000"/>
                </a:schemeClr>
              </a:solidFill>
            </a:endParaRPr>
          </a:p>
        </p:txBody>
      </p:sp>
      <p:grpSp>
        <p:nvGrpSpPr>
          <p:cNvPr id="9" name="组合 8"/>
          <p:cNvGrpSpPr/>
          <p:nvPr/>
        </p:nvGrpSpPr>
        <p:grpSpPr>
          <a:xfrm>
            <a:off x="961390" y="1285240"/>
            <a:ext cx="9941560" cy="737235"/>
            <a:chOff x="1514" y="2024"/>
            <a:chExt cx="15116" cy="1161"/>
          </a:xfrm>
        </p:grpSpPr>
        <p:sp>
          <p:nvSpPr>
            <p:cNvPr id="5" name="文本框 4"/>
            <p:cNvSpPr txBox="1"/>
            <p:nvPr/>
          </p:nvSpPr>
          <p:spPr>
            <a:xfrm>
              <a:off x="1623" y="2024"/>
              <a:ext cx="15007" cy="1161"/>
            </a:xfrm>
            <a:prstGeom prst="rect">
              <a:avLst/>
            </a:prstGeom>
            <a:noFill/>
          </p:spPr>
          <p:txBody>
            <a:bodyPr wrap="square" rtlCol="0">
              <a:spAutoFit/>
            </a:bodyPr>
            <a:lstStyle>
              <a:defPPr>
                <a:defRPr lang="en-US"/>
              </a:defPPr>
              <a:lvl1pPr algn="ctr" defTabSz="457200">
                <a:lnSpc>
                  <a:spcPct val="130000"/>
                </a:lnSpc>
                <a:defRPr kumimoji="1" sz="2000">
                  <a:solidFill>
                    <a:schemeClr val="tx1">
                      <a:lumMod val="85000"/>
                      <a:lumOff val="15000"/>
                    </a:schemeClr>
                  </a:solidFill>
                  <a:latin typeface="微软雅黑" panose="020B0503020204020204" pitchFamily="34" charset="-122"/>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pPr algn="l">
                <a:lnSpc>
                  <a:spcPct val="150000"/>
                </a:lnSpc>
              </a:pPr>
              <a:r>
                <a:rPr lang="en-US" altLang="zh-CN" sz="2800" b="1" dirty="0">
                  <a:solidFill>
                    <a:srgbClr val="0084D2"/>
                  </a:solidFill>
                  <a:cs typeface="微软雅黑" panose="020B0503020204020204" pitchFamily="34" charset="-122"/>
                </a:rPr>
                <a:t> </a:t>
              </a:r>
              <a:r>
                <a:rPr lang="zh-CN" altLang="zh-CN" sz="2800" b="1" dirty="0">
                  <a:solidFill>
                    <a:srgbClr val="0084D2"/>
                  </a:solidFill>
                  <a:cs typeface="微软雅黑" panose="020B0503020204020204" pitchFamily="34" charset="-122"/>
                  <a:sym typeface="+mn-ea"/>
                </a:rPr>
                <a:t>“乱停车”具体现象及建议</a:t>
              </a:r>
              <a:endParaRPr lang="zh-CN" altLang="zh-CN" sz="2800" b="1" dirty="0">
                <a:solidFill>
                  <a:srgbClr val="0084D2"/>
                </a:solidFill>
                <a:cs typeface="微软雅黑" panose="020B0503020204020204" pitchFamily="34" charset="-122"/>
              </a:endParaRPr>
            </a:p>
          </p:txBody>
        </p:sp>
        <p:sp>
          <p:nvSpPr>
            <p:cNvPr id="6" name="等腰三角形 5"/>
            <p:cNvSpPr/>
            <p:nvPr/>
          </p:nvSpPr>
          <p:spPr>
            <a:xfrm rot="5400000">
              <a:off x="1478" y="2592"/>
              <a:ext cx="390" cy="318"/>
            </a:xfrm>
            <a:prstGeom prst="triangle">
              <a:avLst/>
            </a:prstGeom>
            <a:solidFill>
              <a:srgbClr val="008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961390" y="2022475"/>
            <a:ext cx="4224020" cy="3881755"/>
          </a:xfrm>
          <a:prstGeom prst="rect">
            <a:avLst/>
          </a:prstGeom>
          <a:noFill/>
        </p:spPr>
        <p:txBody>
          <a:bodyPr wrap="square" rtlCol="0">
            <a:spAutoFit/>
          </a:bodyPr>
          <a:lstStyle/>
          <a:p>
            <a:pPr algn="l">
              <a:lnSpc>
                <a:spcPct val="200000"/>
              </a:lnSpc>
              <a:spcBef>
                <a:spcPts val="0"/>
              </a:spcBef>
              <a:spcAft>
                <a:spcPts val="0"/>
              </a:spcAft>
            </a:pPr>
            <a:r>
              <a:rPr lang="zh-CN" sz="1600" b="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现象详情：</a:t>
            </a:r>
          </a:p>
          <a:p>
            <a:pPr algn="l">
              <a:lnSpc>
                <a:spcPct val="200000"/>
              </a:lnSpc>
              <a:spcBef>
                <a:spcPts val="0"/>
              </a:spcBef>
              <a:spcAft>
                <a:spcPts val="0"/>
              </a:spcAft>
            </a:pP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在中山路步行街附近的“乱停车”现象也较为类似</a:t>
            </a: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较近的共享单车围栏分布在镇海路</a:t>
            </a: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厦禾路和轮渡一侧</a:t>
            </a: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中华街道内测</a:t>
            </a: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而中山路步行街处道路狭窄</a:t>
            </a: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车流量大，店铺众多，共享单车是此处最为便捷的出行方式</a:t>
            </a: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70000"/>
              </a:lnSpc>
              <a:spcBef>
                <a:spcPts val="0"/>
              </a:spcBef>
              <a:spcAft>
                <a:spcPts val="0"/>
              </a:spcAft>
            </a:pPr>
            <a:endPar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70000"/>
              </a:lnSpc>
              <a:spcBef>
                <a:spcPts val="0"/>
              </a:spcBef>
              <a:spcAft>
                <a:spcPts val="0"/>
              </a:spcAft>
            </a:pPr>
            <a:endPar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9" name="Picture 49"/>
          <p:cNvPicPr>
            <a:picLocks noChangeAspect="1"/>
          </p:cNvPicPr>
          <p:nvPr/>
        </p:nvPicPr>
        <p:blipFill>
          <a:blip r:embed="rId2"/>
          <a:stretch>
            <a:fillRect/>
          </a:stretch>
        </p:blipFill>
        <p:spPr>
          <a:xfrm>
            <a:off x="5640070" y="2275205"/>
            <a:ext cx="4384675" cy="274637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24790" y="277495"/>
            <a:ext cx="9332595" cy="583565"/>
          </a:xfrm>
          <a:prstGeom prst="rect">
            <a:avLst/>
          </a:prstGeom>
          <a:noFill/>
        </p:spPr>
        <p:txBody>
          <a:bodyPr wrap="square" rtlCol="0">
            <a:spAutoFit/>
          </a:bodyPr>
          <a:lstStyle/>
          <a:p>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总结思考</a:t>
            </a:r>
            <a:r>
              <a:rPr lang="en-US" altLang="zh-CN"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a:t>
            </a:r>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sym typeface="+mn-ea"/>
              </a:rPr>
              <a:t>基于早高峰”乱停车”数据的建议</a:t>
            </a:r>
          </a:p>
        </p:txBody>
      </p:sp>
      <p:sp>
        <p:nvSpPr>
          <p:cNvPr id="2" name="矩形 1"/>
          <p:cNvSpPr/>
          <p:nvPr/>
        </p:nvSpPr>
        <p:spPr>
          <a:xfrm>
            <a:off x="0" y="261620"/>
            <a:ext cx="133985" cy="623570"/>
          </a:xfrm>
          <a:prstGeom prst="rect">
            <a:avLst/>
          </a:prstGeom>
          <a:gradFill>
            <a:gsLst>
              <a:gs pos="0">
                <a:srgbClr val="00A0E9"/>
              </a:gs>
              <a:gs pos="100000">
                <a:srgbClr val="007FC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单圆角矩形 12"/>
          <p:cNvSpPr/>
          <p:nvPr/>
        </p:nvSpPr>
        <p:spPr>
          <a:xfrm>
            <a:off x="623512" y="1285210"/>
            <a:ext cx="10150673" cy="4857568"/>
          </a:xfrm>
          <a:prstGeom prst="round1Rect">
            <a:avLst>
              <a:gd name="adj" fmla="val 0"/>
            </a:avLst>
          </a:prstGeom>
          <a:solidFill>
            <a:srgbClr val="EFF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dirty="0">
              <a:solidFill>
                <a:schemeClr val="tx1">
                  <a:lumMod val="85000"/>
                  <a:lumOff val="15000"/>
                </a:schemeClr>
              </a:solidFill>
            </a:endParaRPr>
          </a:p>
        </p:txBody>
      </p:sp>
      <p:grpSp>
        <p:nvGrpSpPr>
          <p:cNvPr id="9" name="组合 8"/>
          <p:cNvGrpSpPr/>
          <p:nvPr/>
        </p:nvGrpSpPr>
        <p:grpSpPr>
          <a:xfrm>
            <a:off x="961390" y="1285240"/>
            <a:ext cx="9941560" cy="737235"/>
            <a:chOff x="1514" y="2024"/>
            <a:chExt cx="15116" cy="1161"/>
          </a:xfrm>
        </p:grpSpPr>
        <p:sp>
          <p:nvSpPr>
            <p:cNvPr id="5" name="文本框 4"/>
            <p:cNvSpPr txBox="1"/>
            <p:nvPr/>
          </p:nvSpPr>
          <p:spPr>
            <a:xfrm>
              <a:off x="1623" y="2024"/>
              <a:ext cx="15007" cy="1161"/>
            </a:xfrm>
            <a:prstGeom prst="rect">
              <a:avLst/>
            </a:prstGeom>
            <a:noFill/>
          </p:spPr>
          <p:txBody>
            <a:bodyPr wrap="square" rtlCol="0">
              <a:spAutoFit/>
            </a:bodyPr>
            <a:lstStyle>
              <a:defPPr>
                <a:defRPr lang="en-US"/>
              </a:defPPr>
              <a:lvl1pPr algn="ctr" defTabSz="457200">
                <a:lnSpc>
                  <a:spcPct val="130000"/>
                </a:lnSpc>
                <a:defRPr kumimoji="1" sz="2000">
                  <a:solidFill>
                    <a:schemeClr val="tx1">
                      <a:lumMod val="85000"/>
                      <a:lumOff val="15000"/>
                    </a:schemeClr>
                  </a:solidFill>
                  <a:latin typeface="微软雅黑" panose="020B0503020204020204" pitchFamily="34" charset="-122"/>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pPr algn="l">
                <a:lnSpc>
                  <a:spcPct val="150000"/>
                </a:lnSpc>
              </a:pPr>
              <a:r>
                <a:rPr lang="en-US" altLang="zh-CN" sz="2800" b="1" dirty="0">
                  <a:solidFill>
                    <a:srgbClr val="0084D2"/>
                  </a:solidFill>
                  <a:cs typeface="微软雅黑" panose="020B0503020204020204" pitchFamily="34" charset="-122"/>
                  <a:sym typeface="+mn-ea"/>
                </a:rPr>
                <a:t> </a:t>
              </a:r>
              <a:r>
                <a:rPr lang="zh-CN" altLang="zh-CN" sz="2800" b="1" dirty="0">
                  <a:solidFill>
                    <a:srgbClr val="0084D2"/>
                  </a:solidFill>
                  <a:cs typeface="微软雅黑" panose="020B0503020204020204" pitchFamily="34" charset="-122"/>
                  <a:sym typeface="+mn-ea"/>
                </a:rPr>
                <a:t>“乱停车”具体现象及建议</a:t>
              </a:r>
              <a:endParaRPr lang="zh-CN" altLang="zh-CN" sz="2800" b="1" dirty="0">
                <a:solidFill>
                  <a:srgbClr val="0084D2"/>
                </a:solidFill>
                <a:cs typeface="微软雅黑" panose="020B0503020204020204" pitchFamily="34" charset="-122"/>
              </a:endParaRPr>
            </a:p>
          </p:txBody>
        </p:sp>
        <p:sp>
          <p:nvSpPr>
            <p:cNvPr id="6" name="等腰三角形 5"/>
            <p:cNvSpPr/>
            <p:nvPr/>
          </p:nvSpPr>
          <p:spPr>
            <a:xfrm rot="5400000">
              <a:off x="1478" y="2592"/>
              <a:ext cx="390" cy="318"/>
            </a:xfrm>
            <a:prstGeom prst="triangle">
              <a:avLst/>
            </a:prstGeom>
            <a:solidFill>
              <a:srgbClr val="008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961390" y="2022475"/>
            <a:ext cx="4464685" cy="3463925"/>
          </a:xfrm>
          <a:prstGeom prst="rect">
            <a:avLst/>
          </a:prstGeom>
          <a:noFill/>
        </p:spPr>
        <p:txBody>
          <a:bodyPr wrap="square" rtlCol="0">
            <a:spAutoFit/>
          </a:bodyPr>
          <a:lstStyle/>
          <a:p>
            <a:pPr algn="l">
              <a:lnSpc>
                <a:spcPct val="200000"/>
              </a:lnSpc>
              <a:spcBef>
                <a:spcPts val="0"/>
              </a:spcBef>
              <a:spcAft>
                <a:spcPts val="0"/>
              </a:spcAft>
            </a:pPr>
            <a:r>
              <a:rPr lang="zh-CN" sz="1600" b="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现象详情：</a:t>
            </a:r>
          </a:p>
          <a:p>
            <a:pPr algn="l">
              <a:lnSpc>
                <a:spcPct val="200000"/>
              </a:lnSpc>
              <a:spcBef>
                <a:spcPts val="0"/>
              </a:spcBef>
              <a:spcAft>
                <a:spcPts val="0"/>
              </a:spcAft>
            </a:pP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为此我们前往该处进行了实地调查，调查发现</a:t>
            </a: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200000"/>
              </a:lnSpc>
              <a:spcBef>
                <a:spcPts val="0"/>
              </a:spcBef>
              <a:spcAft>
                <a:spcPts val="0"/>
              </a:spcAft>
            </a:pP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1.咨询执勤交警得知，中山路步行街内不允许骑自行车进入</a:t>
            </a: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200000"/>
              </a:lnSpc>
              <a:spcBef>
                <a:spcPts val="0"/>
              </a:spcBef>
              <a:spcAft>
                <a:spcPts val="0"/>
              </a:spcAft>
            </a:pP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2.思明南路与思明西路部分未开业的商铺门口存在不少随意停放的共享单车</a:t>
            </a: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70000"/>
              </a:lnSpc>
              <a:spcBef>
                <a:spcPts val="0"/>
              </a:spcBef>
              <a:spcAft>
                <a:spcPts val="0"/>
              </a:spcAft>
            </a:pPr>
            <a:endPar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9" name="Picture 49"/>
          <p:cNvPicPr>
            <a:picLocks noChangeAspect="1"/>
          </p:cNvPicPr>
          <p:nvPr/>
        </p:nvPicPr>
        <p:blipFill>
          <a:blip r:embed="rId2"/>
          <a:stretch>
            <a:fillRect/>
          </a:stretch>
        </p:blipFill>
        <p:spPr>
          <a:xfrm>
            <a:off x="5640070" y="2275205"/>
            <a:ext cx="4384675" cy="274637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24790" y="277495"/>
            <a:ext cx="9332595" cy="583565"/>
          </a:xfrm>
          <a:prstGeom prst="rect">
            <a:avLst/>
          </a:prstGeom>
          <a:noFill/>
        </p:spPr>
        <p:txBody>
          <a:bodyPr wrap="square" rtlCol="0">
            <a:spAutoFit/>
          </a:bodyPr>
          <a:lstStyle/>
          <a:p>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总结思考</a:t>
            </a:r>
            <a:r>
              <a:rPr lang="en-US" altLang="zh-CN"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a:t>
            </a:r>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sym typeface="+mn-ea"/>
              </a:rPr>
              <a:t>基于早高峰”乱停车”数据的建议</a:t>
            </a:r>
          </a:p>
        </p:txBody>
      </p:sp>
      <p:sp>
        <p:nvSpPr>
          <p:cNvPr id="2" name="矩形 1"/>
          <p:cNvSpPr/>
          <p:nvPr/>
        </p:nvSpPr>
        <p:spPr>
          <a:xfrm>
            <a:off x="0" y="261620"/>
            <a:ext cx="133985" cy="623570"/>
          </a:xfrm>
          <a:prstGeom prst="rect">
            <a:avLst/>
          </a:prstGeom>
          <a:gradFill>
            <a:gsLst>
              <a:gs pos="0">
                <a:srgbClr val="00A0E9"/>
              </a:gs>
              <a:gs pos="100000">
                <a:srgbClr val="007FC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单圆角矩形 12"/>
          <p:cNvSpPr/>
          <p:nvPr/>
        </p:nvSpPr>
        <p:spPr>
          <a:xfrm>
            <a:off x="623512" y="1285210"/>
            <a:ext cx="10150673" cy="4857568"/>
          </a:xfrm>
          <a:prstGeom prst="round1Rect">
            <a:avLst>
              <a:gd name="adj" fmla="val 0"/>
            </a:avLst>
          </a:prstGeom>
          <a:solidFill>
            <a:srgbClr val="EFF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dirty="0">
              <a:solidFill>
                <a:schemeClr val="tx1">
                  <a:lumMod val="85000"/>
                  <a:lumOff val="15000"/>
                </a:schemeClr>
              </a:solidFill>
            </a:endParaRPr>
          </a:p>
        </p:txBody>
      </p:sp>
      <p:grpSp>
        <p:nvGrpSpPr>
          <p:cNvPr id="9" name="组合 8"/>
          <p:cNvGrpSpPr/>
          <p:nvPr/>
        </p:nvGrpSpPr>
        <p:grpSpPr>
          <a:xfrm>
            <a:off x="961390" y="1285240"/>
            <a:ext cx="9941560" cy="737235"/>
            <a:chOff x="1514" y="2024"/>
            <a:chExt cx="15116" cy="1161"/>
          </a:xfrm>
        </p:grpSpPr>
        <p:sp>
          <p:nvSpPr>
            <p:cNvPr id="5" name="文本框 4"/>
            <p:cNvSpPr txBox="1"/>
            <p:nvPr/>
          </p:nvSpPr>
          <p:spPr>
            <a:xfrm>
              <a:off x="1623" y="2024"/>
              <a:ext cx="15007" cy="1161"/>
            </a:xfrm>
            <a:prstGeom prst="rect">
              <a:avLst/>
            </a:prstGeom>
            <a:noFill/>
          </p:spPr>
          <p:txBody>
            <a:bodyPr wrap="square" rtlCol="0">
              <a:spAutoFit/>
            </a:bodyPr>
            <a:lstStyle>
              <a:defPPr>
                <a:defRPr lang="en-US"/>
              </a:defPPr>
              <a:lvl1pPr algn="ctr" defTabSz="457200">
                <a:lnSpc>
                  <a:spcPct val="130000"/>
                </a:lnSpc>
                <a:defRPr kumimoji="1" sz="2000">
                  <a:solidFill>
                    <a:schemeClr val="tx1">
                      <a:lumMod val="85000"/>
                      <a:lumOff val="15000"/>
                    </a:schemeClr>
                  </a:solidFill>
                  <a:latin typeface="微软雅黑" panose="020B0503020204020204" pitchFamily="34" charset="-122"/>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pPr algn="l">
                <a:lnSpc>
                  <a:spcPct val="150000"/>
                </a:lnSpc>
              </a:pPr>
              <a:r>
                <a:rPr lang="en-US" altLang="zh-CN" sz="2800" b="1" dirty="0">
                  <a:solidFill>
                    <a:srgbClr val="0084D2"/>
                  </a:solidFill>
                  <a:cs typeface="微软雅黑" panose="020B0503020204020204" pitchFamily="34" charset="-122"/>
                  <a:sym typeface="+mn-ea"/>
                </a:rPr>
                <a:t> </a:t>
              </a:r>
              <a:r>
                <a:rPr lang="zh-CN" altLang="zh-CN" sz="2800" b="1" dirty="0">
                  <a:solidFill>
                    <a:srgbClr val="0084D2"/>
                  </a:solidFill>
                  <a:cs typeface="微软雅黑" panose="020B0503020204020204" pitchFamily="34" charset="-122"/>
                  <a:sym typeface="+mn-ea"/>
                </a:rPr>
                <a:t>“乱停车”具体现象及建议</a:t>
              </a:r>
              <a:endParaRPr lang="zh-CN" altLang="zh-CN" sz="2800" b="1" dirty="0">
                <a:solidFill>
                  <a:srgbClr val="0084D2"/>
                </a:solidFill>
                <a:cs typeface="微软雅黑" panose="020B0503020204020204" pitchFamily="34" charset="-122"/>
              </a:endParaRPr>
            </a:p>
          </p:txBody>
        </p:sp>
        <p:sp>
          <p:nvSpPr>
            <p:cNvPr id="6" name="等腰三角形 5"/>
            <p:cNvSpPr/>
            <p:nvPr/>
          </p:nvSpPr>
          <p:spPr>
            <a:xfrm rot="5400000">
              <a:off x="1478" y="2592"/>
              <a:ext cx="390" cy="318"/>
            </a:xfrm>
            <a:prstGeom prst="triangle">
              <a:avLst/>
            </a:prstGeom>
            <a:solidFill>
              <a:srgbClr val="008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961390" y="2022475"/>
            <a:ext cx="4711700" cy="4030980"/>
          </a:xfrm>
          <a:prstGeom prst="rect">
            <a:avLst/>
          </a:prstGeom>
          <a:noFill/>
        </p:spPr>
        <p:txBody>
          <a:bodyPr wrap="square" rtlCol="0">
            <a:spAutoFit/>
          </a:bodyPr>
          <a:lstStyle/>
          <a:p>
            <a:pPr algn="l">
              <a:lnSpc>
                <a:spcPct val="200000"/>
              </a:lnSpc>
              <a:spcBef>
                <a:spcPts val="0"/>
              </a:spcBef>
              <a:spcAft>
                <a:spcPts val="0"/>
              </a:spcAft>
            </a:pPr>
            <a:r>
              <a:rPr lang="zh-CN" sz="1600" b="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现象详情：</a:t>
            </a:r>
          </a:p>
          <a:p>
            <a:pPr algn="l">
              <a:lnSpc>
                <a:spcPct val="200000"/>
              </a:lnSpc>
              <a:spcBef>
                <a:spcPts val="0"/>
              </a:spcBef>
              <a:spcAft>
                <a:spcPts val="0"/>
              </a:spcAft>
            </a:pP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3.如</a:t>
            </a: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右图</a:t>
            </a: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所示，思明南路</a:t>
            </a: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思明北路</a:t>
            </a: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思明东路</a:t>
            </a: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思明西路道路狭窄</a:t>
            </a: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两侧均为商铺</a:t>
            </a: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不适合设立共享单车停车围栏</a:t>
            </a: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200000"/>
              </a:lnSpc>
              <a:spcBef>
                <a:spcPts val="0"/>
              </a:spcBef>
              <a:spcAft>
                <a:spcPts val="0"/>
              </a:spcAft>
            </a:pP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4.该区域小巷极多，调度车辆(在之前对于调度人员的调查中发现调度车辆均为小型卡车)难以进入，调度人员也很难在纵横交错的小巷中准确找到被随意停放的共享单车</a:t>
            </a: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p>
        </p:txBody>
      </p:sp>
      <p:pic>
        <p:nvPicPr>
          <p:cNvPr id="31"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51525" y="2416810"/>
            <a:ext cx="4657725" cy="310261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24790" y="277495"/>
            <a:ext cx="9332595" cy="583565"/>
          </a:xfrm>
          <a:prstGeom prst="rect">
            <a:avLst/>
          </a:prstGeom>
          <a:noFill/>
        </p:spPr>
        <p:txBody>
          <a:bodyPr wrap="square" rtlCol="0">
            <a:spAutoFit/>
          </a:bodyPr>
          <a:lstStyle/>
          <a:p>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总结思考</a:t>
            </a:r>
            <a:r>
              <a:rPr lang="en-US" altLang="zh-CN"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a:t>
            </a:r>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sym typeface="+mn-ea"/>
              </a:rPr>
              <a:t>基于早高峰”乱停车”数据的建议</a:t>
            </a:r>
          </a:p>
        </p:txBody>
      </p:sp>
      <p:sp>
        <p:nvSpPr>
          <p:cNvPr id="2" name="矩形 1"/>
          <p:cNvSpPr/>
          <p:nvPr/>
        </p:nvSpPr>
        <p:spPr>
          <a:xfrm>
            <a:off x="0" y="261620"/>
            <a:ext cx="133985" cy="623570"/>
          </a:xfrm>
          <a:prstGeom prst="rect">
            <a:avLst/>
          </a:prstGeom>
          <a:gradFill>
            <a:gsLst>
              <a:gs pos="0">
                <a:srgbClr val="00A0E9"/>
              </a:gs>
              <a:gs pos="100000">
                <a:srgbClr val="007FC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单圆角矩形 12"/>
          <p:cNvSpPr/>
          <p:nvPr/>
        </p:nvSpPr>
        <p:spPr>
          <a:xfrm>
            <a:off x="623512" y="1285210"/>
            <a:ext cx="10150673" cy="4857568"/>
          </a:xfrm>
          <a:prstGeom prst="round1Rect">
            <a:avLst>
              <a:gd name="adj" fmla="val 0"/>
            </a:avLst>
          </a:prstGeom>
          <a:solidFill>
            <a:srgbClr val="EFF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dirty="0">
              <a:solidFill>
                <a:schemeClr val="tx1">
                  <a:lumMod val="85000"/>
                  <a:lumOff val="15000"/>
                </a:schemeClr>
              </a:solidFill>
            </a:endParaRPr>
          </a:p>
        </p:txBody>
      </p:sp>
      <p:grpSp>
        <p:nvGrpSpPr>
          <p:cNvPr id="9" name="组合 8"/>
          <p:cNvGrpSpPr/>
          <p:nvPr/>
        </p:nvGrpSpPr>
        <p:grpSpPr>
          <a:xfrm>
            <a:off x="961390" y="1285240"/>
            <a:ext cx="9941560" cy="737235"/>
            <a:chOff x="1514" y="2024"/>
            <a:chExt cx="15116" cy="1161"/>
          </a:xfrm>
        </p:grpSpPr>
        <p:sp>
          <p:nvSpPr>
            <p:cNvPr id="5" name="文本框 4"/>
            <p:cNvSpPr txBox="1"/>
            <p:nvPr/>
          </p:nvSpPr>
          <p:spPr>
            <a:xfrm>
              <a:off x="1623" y="2024"/>
              <a:ext cx="15007" cy="1161"/>
            </a:xfrm>
            <a:prstGeom prst="rect">
              <a:avLst/>
            </a:prstGeom>
            <a:noFill/>
          </p:spPr>
          <p:txBody>
            <a:bodyPr wrap="square" rtlCol="0">
              <a:spAutoFit/>
            </a:bodyPr>
            <a:lstStyle>
              <a:defPPr>
                <a:defRPr lang="en-US"/>
              </a:defPPr>
              <a:lvl1pPr algn="ctr" defTabSz="457200">
                <a:lnSpc>
                  <a:spcPct val="130000"/>
                </a:lnSpc>
                <a:defRPr kumimoji="1" sz="2000">
                  <a:solidFill>
                    <a:schemeClr val="tx1">
                      <a:lumMod val="85000"/>
                      <a:lumOff val="15000"/>
                    </a:schemeClr>
                  </a:solidFill>
                  <a:latin typeface="微软雅黑" panose="020B0503020204020204" pitchFamily="34" charset="-122"/>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pPr algn="l">
                <a:lnSpc>
                  <a:spcPct val="150000"/>
                </a:lnSpc>
              </a:pPr>
              <a:r>
                <a:rPr lang="en-US" altLang="zh-CN" sz="2800" b="1" dirty="0">
                  <a:solidFill>
                    <a:srgbClr val="0084D2"/>
                  </a:solidFill>
                  <a:cs typeface="微软雅黑" panose="020B0503020204020204" pitchFamily="34" charset="-122"/>
                  <a:sym typeface="+mn-ea"/>
                </a:rPr>
                <a:t> </a:t>
              </a:r>
              <a:r>
                <a:rPr lang="zh-CN" altLang="zh-CN" sz="2800" b="1" dirty="0">
                  <a:solidFill>
                    <a:srgbClr val="0084D2"/>
                  </a:solidFill>
                  <a:cs typeface="微软雅黑" panose="020B0503020204020204" pitchFamily="34" charset="-122"/>
                  <a:sym typeface="+mn-ea"/>
                </a:rPr>
                <a:t>“乱停车”具体现象及建议</a:t>
              </a:r>
              <a:endParaRPr lang="zh-CN" altLang="zh-CN" sz="2800" b="1" dirty="0">
                <a:solidFill>
                  <a:srgbClr val="0084D2"/>
                </a:solidFill>
                <a:cs typeface="微软雅黑" panose="020B0503020204020204" pitchFamily="34" charset="-122"/>
              </a:endParaRPr>
            </a:p>
          </p:txBody>
        </p:sp>
        <p:sp>
          <p:nvSpPr>
            <p:cNvPr id="6" name="等腰三角形 5"/>
            <p:cNvSpPr/>
            <p:nvPr/>
          </p:nvSpPr>
          <p:spPr>
            <a:xfrm rot="5400000">
              <a:off x="1478" y="2592"/>
              <a:ext cx="390" cy="318"/>
            </a:xfrm>
            <a:prstGeom prst="triangle">
              <a:avLst/>
            </a:prstGeom>
            <a:solidFill>
              <a:srgbClr val="008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961390" y="2022475"/>
            <a:ext cx="4534535" cy="3538220"/>
          </a:xfrm>
          <a:prstGeom prst="rect">
            <a:avLst/>
          </a:prstGeom>
          <a:noFill/>
        </p:spPr>
        <p:txBody>
          <a:bodyPr wrap="square" rtlCol="0">
            <a:spAutoFit/>
          </a:bodyPr>
          <a:lstStyle/>
          <a:p>
            <a:pPr algn="l">
              <a:lnSpc>
                <a:spcPct val="200000"/>
              </a:lnSpc>
              <a:spcBef>
                <a:spcPts val="0"/>
              </a:spcBef>
              <a:spcAft>
                <a:spcPts val="0"/>
              </a:spcAft>
            </a:pPr>
            <a:r>
              <a:rPr lang="zh-CN" sz="1600" b="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实施建议：</a:t>
            </a:r>
          </a:p>
          <a:p>
            <a:pPr algn="l">
              <a:lnSpc>
                <a:spcPct val="200000"/>
              </a:lnSpc>
              <a:spcBef>
                <a:spcPts val="0"/>
              </a:spcBef>
              <a:spcAft>
                <a:spcPts val="0"/>
              </a:spcAft>
            </a:pP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1.观察到中山路步行街入口处较为宽敞，是否可以在市政规划及市容允许的前提下于此处设立共享单车围栏</a:t>
            </a: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例如可以在图的红色方框位置（花坛后方和围挡处）增加共享单车停车位</a:t>
            </a: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200000"/>
              </a:lnSpc>
              <a:spcBef>
                <a:spcPts val="0"/>
              </a:spcBef>
              <a:spcAft>
                <a:spcPts val="0"/>
              </a:spcAft>
            </a:pPr>
            <a:r>
              <a:rPr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2.因小巷内散落共享单车的收集难度过高，应适当提高“乱停车”的处罚力度</a:t>
            </a:r>
            <a:r>
              <a:rPr lang="zh-CN" sz="160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a:t>
            </a:r>
          </a:p>
        </p:txBody>
      </p:sp>
      <p:pic>
        <p:nvPicPr>
          <p:cNvPr id="3" name="图片 2"/>
          <p:cNvPicPr>
            <a:picLocks noChangeAspect="1"/>
          </p:cNvPicPr>
          <p:nvPr/>
        </p:nvPicPr>
        <p:blipFill>
          <a:blip r:embed="rId2"/>
          <a:srcRect t="14795" r="-504"/>
          <a:stretch>
            <a:fillRect/>
          </a:stretch>
        </p:blipFill>
        <p:spPr>
          <a:xfrm>
            <a:off x="6393180" y="1816100"/>
            <a:ext cx="3164205" cy="2033270"/>
          </a:xfrm>
          <a:prstGeom prst="rect">
            <a:avLst/>
          </a:prstGeom>
        </p:spPr>
      </p:pic>
      <p:pic>
        <p:nvPicPr>
          <p:cNvPr id="7" name="图片 6"/>
          <p:cNvPicPr>
            <a:picLocks noChangeAspect="1"/>
          </p:cNvPicPr>
          <p:nvPr/>
        </p:nvPicPr>
        <p:blipFill>
          <a:blip r:embed="rId3"/>
          <a:srcRect r="243" b="4977"/>
          <a:stretch>
            <a:fillRect/>
          </a:stretch>
        </p:blipFill>
        <p:spPr>
          <a:xfrm>
            <a:off x="6393815" y="3910330"/>
            <a:ext cx="3163570" cy="195072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24790" y="277495"/>
            <a:ext cx="9332595" cy="583565"/>
          </a:xfrm>
          <a:prstGeom prst="rect">
            <a:avLst/>
          </a:prstGeom>
          <a:noFill/>
        </p:spPr>
        <p:txBody>
          <a:bodyPr wrap="square" rtlCol="0">
            <a:spAutoFit/>
          </a:bodyPr>
          <a:lstStyle/>
          <a:p>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总结思考</a:t>
            </a:r>
            <a:r>
              <a:rPr lang="en-US" altLang="zh-CN"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a:t>
            </a:r>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sym typeface="+mn-ea"/>
              </a:rPr>
              <a:t>作品价值</a:t>
            </a:r>
          </a:p>
        </p:txBody>
      </p:sp>
      <p:sp>
        <p:nvSpPr>
          <p:cNvPr id="2" name="矩形 1"/>
          <p:cNvSpPr/>
          <p:nvPr/>
        </p:nvSpPr>
        <p:spPr>
          <a:xfrm>
            <a:off x="0" y="261620"/>
            <a:ext cx="133985" cy="623570"/>
          </a:xfrm>
          <a:prstGeom prst="rect">
            <a:avLst/>
          </a:prstGeom>
          <a:gradFill>
            <a:gsLst>
              <a:gs pos="0">
                <a:srgbClr val="00A0E9"/>
              </a:gs>
              <a:gs pos="100000">
                <a:srgbClr val="007FC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单圆角矩形 12"/>
          <p:cNvSpPr/>
          <p:nvPr/>
        </p:nvSpPr>
        <p:spPr>
          <a:xfrm>
            <a:off x="623512" y="1285210"/>
            <a:ext cx="10150673" cy="4857568"/>
          </a:xfrm>
          <a:prstGeom prst="round1Rect">
            <a:avLst>
              <a:gd name="adj" fmla="val 0"/>
            </a:avLst>
          </a:prstGeom>
          <a:solidFill>
            <a:srgbClr val="EFF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dirty="0">
              <a:solidFill>
                <a:schemeClr val="tx1">
                  <a:lumMod val="85000"/>
                  <a:lumOff val="15000"/>
                </a:schemeClr>
              </a:solidFill>
            </a:endParaRPr>
          </a:p>
        </p:txBody>
      </p:sp>
      <p:grpSp>
        <p:nvGrpSpPr>
          <p:cNvPr id="9" name="组合 8"/>
          <p:cNvGrpSpPr/>
          <p:nvPr/>
        </p:nvGrpSpPr>
        <p:grpSpPr>
          <a:xfrm>
            <a:off x="961390" y="1285240"/>
            <a:ext cx="9941560" cy="737235"/>
            <a:chOff x="1514" y="2024"/>
            <a:chExt cx="15116" cy="1161"/>
          </a:xfrm>
        </p:grpSpPr>
        <p:sp>
          <p:nvSpPr>
            <p:cNvPr id="5" name="文本框 4"/>
            <p:cNvSpPr txBox="1"/>
            <p:nvPr/>
          </p:nvSpPr>
          <p:spPr>
            <a:xfrm>
              <a:off x="1623" y="2024"/>
              <a:ext cx="15007" cy="1161"/>
            </a:xfrm>
            <a:prstGeom prst="rect">
              <a:avLst/>
            </a:prstGeom>
            <a:noFill/>
          </p:spPr>
          <p:txBody>
            <a:bodyPr wrap="square" rtlCol="0">
              <a:spAutoFit/>
            </a:bodyPr>
            <a:lstStyle>
              <a:defPPr>
                <a:defRPr lang="en-US"/>
              </a:defPPr>
              <a:lvl1pPr algn="ctr" defTabSz="457200">
                <a:lnSpc>
                  <a:spcPct val="130000"/>
                </a:lnSpc>
                <a:defRPr kumimoji="1" sz="2000">
                  <a:solidFill>
                    <a:schemeClr val="tx1">
                      <a:lumMod val="85000"/>
                      <a:lumOff val="15000"/>
                    </a:schemeClr>
                  </a:solidFill>
                  <a:latin typeface="微软雅黑" panose="020B0503020204020204" pitchFamily="34" charset="-122"/>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pPr algn="l">
                <a:lnSpc>
                  <a:spcPct val="150000"/>
                </a:lnSpc>
              </a:pPr>
              <a:r>
                <a:rPr lang="en-US" altLang="zh-CN" sz="2800" b="1" dirty="0">
                  <a:solidFill>
                    <a:srgbClr val="0084D2"/>
                  </a:solidFill>
                  <a:cs typeface="微软雅黑" panose="020B0503020204020204" pitchFamily="34" charset="-122"/>
                </a:rPr>
                <a:t> </a:t>
              </a:r>
              <a:r>
                <a:rPr lang="zh-CN" altLang="zh-CN" sz="2800" b="1" dirty="0">
                  <a:solidFill>
                    <a:srgbClr val="0084D2"/>
                  </a:solidFill>
                  <a:cs typeface="微软雅黑" panose="020B0503020204020204" pitchFamily="34" charset="-122"/>
                </a:rPr>
                <a:t>基于共享单车商家层面</a:t>
              </a:r>
            </a:p>
          </p:txBody>
        </p:sp>
        <p:sp>
          <p:nvSpPr>
            <p:cNvPr id="6" name="等腰三角形 5"/>
            <p:cNvSpPr/>
            <p:nvPr/>
          </p:nvSpPr>
          <p:spPr>
            <a:xfrm rot="5400000">
              <a:off x="1478" y="2592"/>
              <a:ext cx="390" cy="318"/>
            </a:xfrm>
            <a:prstGeom prst="triangle">
              <a:avLst/>
            </a:prstGeom>
            <a:solidFill>
              <a:srgbClr val="008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矩形 11"/>
          <p:cNvSpPr/>
          <p:nvPr>
            <p:custDataLst>
              <p:tags r:id="rId1"/>
            </p:custDataLst>
          </p:nvPr>
        </p:nvSpPr>
        <p:spPr>
          <a:xfrm>
            <a:off x="2026920" y="2127250"/>
            <a:ext cx="8230870" cy="954405"/>
          </a:xfrm>
          <a:prstGeom prst="rect">
            <a:avLst/>
          </a:prstGeom>
          <a:solidFill>
            <a:schemeClr val="accent5">
              <a:lumMod val="20000"/>
              <a:lumOff val="80000"/>
            </a:schemeClr>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spc="150">
              <a:latin typeface="Arial" panose="020B0604020202020204" pitchFamily="34" charset="0"/>
              <a:ea typeface="微软雅黑" panose="020B0503020204020204" pitchFamily="34" charset="-122"/>
              <a:sym typeface="Arial" panose="020B0604020202020204" pitchFamily="34" charset="0"/>
            </a:endParaRPr>
          </a:p>
        </p:txBody>
      </p:sp>
      <p:sp>
        <p:nvSpPr>
          <p:cNvPr id="8" name="椭圆 7"/>
          <p:cNvSpPr/>
          <p:nvPr>
            <p:custDataLst>
              <p:tags r:id="rId2"/>
            </p:custDataLst>
          </p:nvPr>
        </p:nvSpPr>
        <p:spPr>
          <a:xfrm>
            <a:off x="1511935" y="2127250"/>
            <a:ext cx="948055" cy="955040"/>
          </a:xfrm>
          <a:prstGeom prst="ellipse">
            <a:avLst/>
          </a:prstGeom>
          <a:solidFill>
            <a:srgbClr val="0084D2"/>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r>
              <a:rPr lang="en-US" altLang="zh-CN" b="1" spc="15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01</a:t>
            </a:r>
          </a:p>
        </p:txBody>
      </p:sp>
      <p:sp>
        <p:nvSpPr>
          <p:cNvPr id="13" name="文本框 12"/>
          <p:cNvSpPr txBox="1"/>
          <p:nvPr>
            <p:custDataLst>
              <p:tags r:id="rId3"/>
            </p:custDataLst>
          </p:nvPr>
        </p:nvSpPr>
        <p:spPr>
          <a:xfrm>
            <a:off x="2462530" y="2127250"/>
            <a:ext cx="7794625" cy="955675"/>
          </a:xfrm>
          <a:prstGeom prst="rect">
            <a:avLst/>
          </a:prstGeom>
          <a:noFill/>
        </p:spPr>
        <p:txBody>
          <a:bodyPr wrap="square" rtlCol="0" anchor="ctr" anchorCtr="0">
            <a:normAutofit/>
          </a:bodyPr>
          <a:lstStyle/>
          <a:p>
            <a:pPr algn="l">
              <a:lnSpc>
                <a:spcPct val="120000"/>
              </a:lnSpc>
            </a:pPr>
            <a:r>
              <a:rPr lang="zh-CN" altLang="en-US" sz="1600" b="1" spc="150">
                <a:solidFill>
                  <a:srgbClr val="0084D2"/>
                </a:solidFill>
                <a:latin typeface="Arial" panose="020B0604020202020204" pitchFamily="34" charset="0"/>
                <a:ea typeface="微软雅黑" panose="020B0503020204020204" pitchFamily="34" charset="-122"/>
                <a:sym typeface="Arial" panose="020B0604020202020204" pitchFamily="34" charset="0"/>
              </a:rPr>
              <a:t>针对“潮汐现象”进行“削峰填谷”，使共享单车得到合理的调度。</a:t>
            </a:r>
          </a:p>
        </p:txBody>
      </p:sp>
      <p:sp>
        <p:nvSpPr>
          <p:cNvPr id="57" name="矩形 56"/>
          <p:cNvSpPr/>
          <p:nvPr>
            <p:custDataLst>
              <p:tags r:id="rId4"/>
            </p:custDataLst>
          </p:nvPr>
        </p:nvSpPr>
        <p:spPr>
          <a:xfrm>
            <a:off x="2026920" y="3496945"/>
            <a:ext cx="8230870" cy="953135"/>
          </a:xfrm>
          <a:prstGeom prst="rect">
            <a:avLst/>
          </a:prstGeom>
          <a:solidFill>
            <a:schemeClr val="accent5">
              <a:lumMod val="20000"/>
              <a:lumOff val="80000"/>
            </a:schemeClr>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spc="150">
              <a:latin typeface="Arial" panose="020B0604020202020204" pitchFamily="34" charset="0"/>
              <a:ea typeface="微软雅黑" panose="020B0503020204020204" pitchFamily="34" charset="-122"/>
              <a:sym typeface="Arial" panose="020B0604020202020204" pitchFamily="34" charset="0"/>
            </a:endParaRPr>
          </a:p>
        </p:txBody>
      </p:sp>
      <p:sp>
        <p:nvSpPr>
          <p:cNvPr id="58" name="椭圆 57"/>
          <p:cNvSpPr/>
          <p:nvPr>
            <p:custDataLst>
              <p:tags r:id="rId5"/>
            </p:custDataLst>
          </p:nvPr>
        </p:nvSpPr>
        <p:spPr>
          <a:xfrm>
            <a:off x="1517650" y="3496945"/>
            <a:ext cx="964565" cy="953135"/>
          </a:xfrm>
          <a:prstGeom prst="ellipse">
            <a:avLst/>
          </a:prstGeom>
          <a:solidFill>
            <a:srgbClr val="0084D2"/>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r>
              <a:rPr lang="en-US" altLang="zh-CN" b="1" spc="15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02</a:t>
            </a:r>
          </a:p>
        </p:txBody>
      </p:sp>
      <p:sp>
        <p:nvSpPr>
          <p:cNvPr id="59" name="文本框 58"/>
          <p:cNvSpPr txBox="1"/>
          <p:nvPr>
            <p:custDataLst>
              <p:tags r:id="rId6"/>
            </p:custDataLst>
          </p:nvPr>
        </p:nvSpPr>
        <p:spPr>
          <a:xfrm>
            <a:off x="2522855" y="3526155"/>
            <a:ext cx="7734935" cy="923290"/>
          </a:xfrm>
          <a:prstGeom prst="rect">
            <a:avLst/>
          </a:prstGeom>
          <a:noFill/>
        </p:spPr>
        <p:txBody>
          <a:bodyPr wrap="square" rtlCol="0" anchor="ctr" anchorCtr="0">
            <a:normAutofit/>
          </a:bodyPr>
          <a:lstStyle/>
          <a:p>
            <a:pPr algn="l">
              <a:lnSpc>
                <a:spcPct val="120000"/>
              </a:lnSpc>
            </a:pPr>
            <a:r>
              <a:rPr lang="zh-CN" altLang="en-US" sz="1600" b="1" spc="150">
                <a:solidFill>
                  <a:srgbClr val="0084D2"/>
                </a:solidFill>
                <a:latin typeface="Arial" panose="020B0604020202020204" pitchFamily="34" charset="0"/>
                <a:ea typeface="微软雅黑" panose="020B0503020204020204" pitchFamily="34" charset="-122"/>
                <a:sym typeface="Arial" panose="020B0604020202020204" pitchFamily="34" charset="0"/>
              </a:rPr>
              <a:t>针对“开/关锁状态”分析，能够发现共享单车是否存在故障现象，方便商家及时检查维修损坏车辆，保证共享单车的可用性。</a:t>
            </a:r>
          </a:p>
        </p:txBody>
      </p:sp>
      <p:sp>
        <p:nvSpPr>
          <p:cNvPr id="63" name="矩形 62"/>
          <p:cNvSpPr/>
          <p:nvPr>
            <p:custDataLst>
              <p:tags r:id="rId7"/>
            </p:custDataLst>
          </p:nvPr>
        </p:nvSpPr>
        <p:spPr>
          <a:xfrm>
            <a:off x="2026920" y="4868545"/>
            <a:ext cx="8231505" cy="955675"/>
          </a:xfrm>
          <a:prstGeom prst="rect">
            <a:avLst/>
          </a:prstGeom>
          <a:solidFill>
            <a:schemeClr val="accent5">
              <a:lumMod val="20000"/>
              <a:lumOff val="80000"/>
            </a:schemeClr>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spc="150">
              <a:latin typeface="Arial" panose="020B0604020202020204" pitchFamily="34" charset="0"/>
              <a:ea typeface="微软雅黑" panose="020B0503020204020204" pitchFamily="34" charset="-122"/>
              <a:sym typeface="Arial" panose="020B0604020202020204" pitchFamily="34" charset="0"/>
            </a:endParaRPr>
          </a:p>
        </p:txBody>
      </p:sp>
      <p:sp>
        <p:nvSpPr>
          <p:cNvPr id="64" name="椭圆 63"/>
          <p:cNvSpPr/>
          <p:nvPr>
            <p:custDataLst>
              <p:tags r:id="rId8"/>
            </p:custDataLst>
          </p:nvPr>
        </p:nvSpPr>
        <p:spPr>
          <a:xfrm>
            <a:off x="1517015" y="4868545"/>
            <a:ext cx="942975" cy="956310"/>
          </a:xfrm>
          <a:prstGeom prst="ellipse">
            <a:avLst/>
          </a:prstGeom>
          <a:solidFill>
            <a:srgbClr val="0084D2"/>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r>
              <a:rPr lang="en-US" altLang="zh-CN" b="1" spc="15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03</a:t>
            </a:r>
          </a:p>
        </p:txBody>
      </p:sp>
      <p:sp>
        <p:nvSpPr>
          <p:cNvPr id="65" name="文本框 64"/>
          <p:cNvSpPr txBox="1"/>
          <p:nvPr>
            <p:custDataLst>
              <p:tags r:id="rId9"/>
            </p:custDataLst>
          </p:nvPr>
        </p:nvSpPr>
        <p:spPr>
          <a:xfrm>
            <a:off x="2402840" y="4869815"/>
            <a:ext cx="7854315" cy="955040"/>
          </a:xfrm>
          <a:prstGeom prst="rect">
            <a:avLst/>
          </a:prstGeom>
          <a:noFill/>
        </p:spPr>
        <p:txBody>
          <a:bodyPr wrap="square" rtlCol="0" anchor="ctr" anchorCtr="0">
            <a:noAutofit/>
          </a:bodyPr>
          <a:lstStyle/>
          <a:p>
            <a:pPr algn="l">
              <a:lnSpc>
                <a:spcPct val="120000"/>
              </a:lnSpc>
            </a:pPr>
            <a:r>
              <a:rPr lang="zh-CN" altLang="en-US" sz="1600" b="1" spc="150">
                <a:solidFill>
                  <a:srgbClr val="0084D2"/>
                </a:solidFill>
                <a:latin typeface="Arial" panose="020B0604020202020204" pitchFamily="34" charset="0"/>
                <a:ea typeface="微软雅黑" panose="020B0503020204020204" pitchFamily="34" charset="-122"/>
                <a:sym typeface="Arial" panose="020B0604020202020204" pitchFamily="34" charset="0"/>
              </a:rPr>
              <a:t>通过研究共享单车停放数据得出的用户通勤特征，结合实地考察分析“乱停车”现象，可以帮助商家设立更多合理的停车点，用以减少“乱停车”现象，美化市容市貌。</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24790" y="277495"/>
            <a:ext cx="9332595" cy="583565"/>
          </a:xfrm>
          <a:prstGeom prst="rect">
            <a:avLst/>
          </a:prstGeom>
          <a:noFill/>
        </p:spPr>
        <p:txBody>
          <a:bodyPr wrap="square" rtlCol="0">
            <a:spAutoFit/>
          </a:bodyPr>
          <a:lstStyle/>
          <a:p>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总结思考</a:t>
            </a:r>
            <a:r>
              <a:rPr lang="en-US" altLang="zh-CN"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a:t>
            </a:r>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sym typeface="+mn-ea"/>
              </a:rPr>
              <a:t>作品价值</a:t>
            </a:r>
          </a:p>
        </p:txBody>
      </p:sp>
      <p:sp>
        <p:nvSpPr>
          <p:cNvPr id="2" name="矩形 1"/>
          <p:cNvSpPr/>
          <p:nvPr/>
        </p:nvSpPr>
        <p:spPr>
          <a:xfrm>
            <a:off x="0" y="261620"/>
            <a:ext cx="133985" cy="623570"/>
          </a:xfrm>
          <a:prstGeom prst="rect">
            <a:avLst/>
          </a:prstGeom>
          <a:gradFill>
            <a:gsLst>
              <a:gs pos="0">
                <a:srgbClr val="00A0E9"/>
              </a:gs>
              <a:gs pos="100000">
                <a:srgbClr val="007FC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单圆角矩形 12"/>
          <p:cNvSpPr/>
          <p:nvPr/>
        </p:nvSpPr>
        <p:spPr>
          <a:xfrm>
            <a:off x="623512" y="1285210"/>
            <a:ext cx="10150673" cy="4857568"/>
          </a:xfrm>
          <a:prstGeom prst="round1Rect">
            <a:avLst>
              <a:gd name="adj" fmla="val 0"/>
            </a:avLst>
          </a:prstGeom>
          <a:solidFill>
            <a:srgbClr val="EFF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dirty="0">
              <a:solidFill>
                <a:schemeClr val="tx1">
                  <a:lumMod val="85000"/>
                  <a:lumOff val="15000"/>
                </a:schemeClr>
              </a:solidFill>
            </a:endParaRPr>
          </a:p>
        </p:txBody>
      </p:sp>
      <p:grpSp>
        <p:nvGrpSpPr>
          <p:cNvPr id="9" name="组合 8"/>
          <p:cNvGrpSpPr/>
          <p:nvPr/>
        </p:nvGrpSpPr>
        <p:grpSpPr>
          <a:xfrm>
            <a:off x="961390" y="1285240"/>
            <a:ext cx="9941560" cy="737235"/>
            <a:chOff x="1514" y="2024"/>
            <a:chExt cx="15116" cy="1161"/>
          </a:xfrm>
        </p:grpSpPr>
        <p:sp>
          <p:nvSpPr>
            <p:cNvPr id="5" name="文本框 4"/>
            <p:cNvSpPr txBox="1"/>
            <p:nvPr/>
          </p:nvSpPr>
          <p:spPr>
            <a:xfrm>
              <a:off x="1623" y="2024"/>
              <a:ext cx="15007" cy="1161"/>
            </a:xfrm>
            <a:prstGeom prst="rect">
              <a:avLst/>
            </a:prstGeom>
            <a:noFill/>
          </p:spPr>
          <p:txBody>
            <a:bodyPr wrap="square" rtlCol="0">
              <a:spAutoFit/>
            </a:bodyPr>
            <a:lstStyle>
              <a:defPPr>
                <a:defRPr lang="en-US"/>
              </a:defPPr>
              <a:lvl1pPr algn="ctr" defTabSz="457200">
                <a:lnSpc>
                  <a:spcPct val="130000"/>
                </a:lnSpc>
                <a:defRPr kumimoji="1" sz="2000">
                  <a:solidFill>
                    <a:schemeClr val="tx1">
                      <a:lumMod val="85000"/>
                      <a:lumOff val="15000"/>
                    </a:schemeClr>
                  </a:solidFill>
                  <a:latin typeface="微软雅黑" panose="020B0503020204020204" pitchFamily="34" charset="-122"/>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pPr algn="l">
                <a:lnSpc>
                  <a:spcPct val="150000"/>
                </a:lnSpc>
              </a:pPr>
              <a:r>
                <a:rPr lang="en-US" altLang="zh-CN" sz="2800" b="1" dirty="0">
                  <a:solidFill>
                    <a:srgbClr val="0084D2"/>
                  </a:solidFill>
                  <a:cs typeface="微软雅黑" panose="020B0503020204020204" pitchFamily="34" charset="-122"/>
                </a:rPr>
                <a:t> </a:t>
              </a:r>
              <a:r>
                <a:rPr lang="zh-CN" altLang="zh-CN" sz="2800" b="1" dirty="0">
                  <a:solidFill>
                    <a:srgbClr val="0084D2"/>
                  </a:solidFill>
                  <a:cs typeface="微软雅黑" panose="020B0503020204020204" pitchFamily="34" charset="-122"/>
                </a:rPr>
                <a:t>基于用户层面</a:t>
              </a:r>
            </a:p>
          </p:txBody>
        </p:sp>
        <p:sp>
          <p:nvSpPr>
            <p:cNvPr id="6" name="等腰三角形 5"/>
            <p:cNvSpPr/>
            <p:nvPr/>
          </p:nvSpPr>
          <p:spPr>
            <a:xfrm rot="5400000">
              <a:off x="1478" y="2592"/>
              <a:ext cx="390" cy="318"/>
            </a:xfrm>
            <a:prstGeom prst="triangle">
              <a:avLst/>
            </a:prstGeom>
            <a:solidFill>
              <a:srgbClr val="008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矩形 11"/>
          <p:cNvSpPr/>
          <p:nvPr>
            <p:custDataLst>
              <p:tags r:id="rId1"/>
            </p:custDataLst>
          </p:nvPr>
        </p:nvSpPr>
        <p:spPr>
          <a:xfrm>
            <a:off x="2001520" y="2452370"/>
            <a:ext cx="8230870" cy="954405"/>
          </a:xfrm>
          <a:prstGeom prst="rect">
            <a:avLst/>
          </a:prstGeom>
          <a:solidFill>
            <a:schemeClr val="accent5">
              <a:lumMod val="20000"/>
              <a:lumOff val="80000"/>
            </a:schemeClr>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spc="150">
              <a:latin typeface="Arial" panose="020B0604020202020204" pitchFamily="34" charset="0"/>
              <a:ea typeface="微软雅黑" panose="020B0503020204020204" pitchFamily="34" charset="-122"/>
              <a:sym typeface="Arial" panose="020B0604020202020204" pitchFamily="34" charset="0"/>
            </a:endParaRPr>
          </a:p>
        </p:txBody>
      </p:sp>
      <p:sp>
        <p:nvSpPr>
          <p:cNvPr id="8" name="椭圆 7"/>
          <p:cNvSpPr/>
          <p:nvPr>
            <p:custDataLst>
              <p:tags r:id="rId2"/>
            </p:custDataLst>
          </p:nvPr>
        </p:nvSpPr>
        <p:spPr>
          <a:xfrm>
            <a:off x="1489075" y="2456815"/>
            <a:ext cx="948055" cy="955040"/>
          </a:xfrm>
          <a:prstGeom prst="ellipse">
            <a:avLst/>
          </a:prstGeom>
          <a:solidFill>
            <a:srgbClr val="0084D2"/>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r>
              <a:rPr lang="en-US" altLang="zh-CN" b="1" spc="15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01</a:t>
            </a:r>
          </a:p>
        </p:txBody>
      </p:sp>
      <p:sp>
        <p:nvSpPr>
          <p:cNvPr id="13" name="文本框 12"/>
          <p:cNvSpPr txBox="1"/>
          <p:nvPr>
            <p:custDataLst>
              <p:tags r:id="rId3"/>
            </p:custDataLst>
          </p:nvPr>
        </p:nvSpPr>
        <p:spPr>
          <a:xfrm>
            <a:off x="2437130" y="2452370"/>
            <a:ext cx="7794625" cy="955675"/>
          </a:xfrm>
          <a:prstGeom prst="rect">
            <a:avLst/>
          </a:prstGeom>
          <a:noFill/>
        </p:spPr>
        <p:txBody>
          <a:bodyPr wrap="square" rtlCol="0" anchor="ctr" anchorCtr="0">
            <a:normAutofit/>
          </a:bodyPr>
          <a:lstStyle/>
          <a:p>
            <a:pPr algn="l">
              <a:lnSpc>
                <a:spcPct val="120000"/>
              </a:lnSpc>
            </a:pPr>
            <a:r>
              <a:rPr lang="zh-CN" altLang="en-US" sz="1600" b="1" spc="150">
                <a:solidFill>
                  <a:srgbClr val="0084D2"/>
                </a:solidFill>
                <a:latin typeface="Arial" panose="020B0604020202020204" pitchFamily="34" charset="0"/>
                <a:ea typeface="微软雅黑" panose="020B0503020204020204" pitchFamily="34" charset="-122"/>
                <a:sym typeface="Arial" panose="020B0604020202020204" pitchFamily="34" charset="0"/>
              </a:rPr>
              <a:t>通过对共享单车相关数据进行分析所得到的结果可以很好的为智能手机用户提供一系列的个性化推荐服务</a:t>
            </a:r>
          </a:p>
        </p:txBody>
      </p:sp>
      <p:sp>
        <p:nvSpPr>
          <p:cNvPr id="57" name="矩形 56"/>
          <p:cNvSpPr/>
          <p:nvPr>
            <p:custDataLst>
              <p:tags r:id="rId4"/>
            </p:custDataLst>
          </p:nvPr>
        </p:nvSpPr>
        <p:spPr>
          <a:xfrm>
            <a:off x="2001520" y="3822065"/>
            <a:ext cx="8230870" cy="953135"/>
          </a:xfrm>
          <a:prstGeom prst="rect">
            <a:avLst/>
          </a:prstGeom>
          <a:solidFill>
            <a:schemeClr val="accent5">
              <a:lumMod val="20000"/>
              <a:lumOff val="80000"/>
            </a:schemeClr>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spc="150">
              <a:latin typeface="Arial" panose="020B0604020202020204" pitchFamily="34" charset="0"/>
              <a:ea typeface="微软雅黑" panose="020B0503020204020204" pitchFamily="34" charset="-122"/>
              <a:sym typeface="Arial" panose="020B0604020202020204" pitchFamily="34" charset="0"/>
            </a:endParaRPr>
          </a:p>
        </p:txBody>
      </p:sp>
      <p:sp>
        <p:nvSpPr>
          <p:cNvPr id="58" name="椭圆 57"/>
          <p:cNvSpPr/>
          <p:nvPr>
            <p:custDataLst>
              <p:tags r:id="rId5"/>
            </p:custDataLst>
          </p:nvPr>
        </p:nvSpPr>
        <p:spPr>
          <a:xfrm>
            <a:off x="1492250" y="3822065"/>
            <a:ext cx="964565" cy="953135"/>
          </a:xfrm>
          <a:prstGeom prst="ellipse">
            <a:avLst/>
          </a:prstGeom>
          <a:solidFill>
            <a:srgbClr val="0084D2"/>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r>
              <a:rPr lang="en-US" altLang="zh-CN" b="1" spc="15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02</a:t>
            </a:r>
          </a:p>
        </p:txBody>
      </p:sp>
      <p:sp>
        <p:nvSpPr>
          <p:cNvPr id="59" name="文本框 58"/>
          <p:cNvSpPr txBox="1"/>
          <p:nvPr>
            <p:custDataLst>
              <p:tags r:id="rId6"/>
            </p:custDataLst>
          </p:nvPr>
        </p:nvSpPr>
        <p:spPr>
          <a:xfrm>
            <a:off x="2497455" y="3851275"/>
            <a:ext cx="7734935" cy="923290"/>
          </a:xfrm>
          <a:prstGeom prst="rect">
            <a:avLst/>
          </a:prstGeom>
          <a:noFill/>
        </p:spPr>
        <p:txBody>
          <a:bodyPr wrap="square" rtlCol="0" anchor="ctr" anchorCtr="0">
            <a:normAutofit/>
          </a:bodyPr>
          <a:lstStyle/>
          <a:p>
            <a:pPr algn="l">
              <a:lnSpc>
                <a:spcPct val="120000"/>
              </a:lnSpc>
            </a:pPr>
            <a:r>
              <a:rPr lang="zh-CN" altLang="en-US" sz="1600" b="1" spc="150">
                <a:solidFill>
                  <a:srgbClr val="0084D2"/>
                </a:solidFill>
                <a:latin typeface="Arial" panose="020B0604020202020204" pitchFamily="34" charset="0"/>
                <a:ea typeface="微软雅黑" panose="020B0503020204020204" pitchFamily="34" charset="-122"/>
                <a:sym typeface="Arial" panose="020B0604020202020204" pitchFamily="34" charset="0"/>
              </a:rPr>
              <a:t>可以大大减少在例如下班高峰期、节假日的用餐时间等用车拥挤时段用户“还不进”车的问题，使得用户的生活出行变得更加便利、高效。</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ppt内页"/>
          <p:cNvPicPr>
            <a:picLocks noChangeAspect="1"/>
          </p:cNvPicPr>
          <p:nvPr>
            <p:custDataLst>
              <p:tags r:id="rId1"/>
            </p:custDataLst>
          </p:nvPr>
        </p:nvPicPr>
        <p:blipFill>
          <a:blip r:embed="rId3"/>
          <a:stretch>
            <a:fillRect/>
          </a:stretch>
        </p:blipFill>
        <p:spPr>
          <a:xfrm>
            <a:off x="-635" y="2632075"/>
            <a:ext cx="12192000" cy="1706880"/>
          </a:xfrm>
          <a:prstGeom prst="rect">
            <a:avLst/>
          </a:prstGeom>
          <a:solidFill>
            <a:schemeClr val="bg1"/>
          </a:solidFill>
        </p:spPr>
      </p:pic>
      <p:sp>
        <p:nvSpPr>
          <p:cNvPr id="4" name="矩形 3"/>
          <p:cNvSpPr/>
          <p:nvPr/>
        </p:nvSpPr>
        <p:spPr>
          <a:xfrm>
            <a:off x="-78105" y="2621280"/>
            <a:ext cx="13531850" cy="1712595"/>
          </a:xfrm>
          <a:prstGeom prst="rect">
            <a:avLst/>
          </a:prstGeom>
          <a:solidFill>
            <a:schemeClr val="bg1">
              <a:alpha val="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4224655" y="3093720"/>
            <a:ext cx="4926965" cy="783590"/>
          </a:xfrm>
          <a:prstGeom prst="rect">
            <a:avLst/>
          </a:prstGeom>
          <a:noFill/>
        </p:spPr>
        <p:txBody>
          <a:bodyPr wrap="square" rtlCol="0">
            <a:spAutoFit/>
            <a:scene3d>
              <a:camera prst="orthographicFront"/>
              <a:lightRig rig="threePt" dir="t"/>
            </a:scene3d>
          </a:bodyPr>
          <a:lstStyle/>
          <a:p>
            <a:r>
              <a:rPr lang="en-US" altLang="zh-CN" sz="4500" b="1" dirty="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阿里巴巴普惠体 Medium" panose="00020600040101010101" pitchFamily="18" charset="-122"/>
              </a:rPr>
              <a:t>Thank You</a:t>
            </a:r>
            <a:r>
              <a:rPr lang="zh-CN" altLang="en-US" sz="4500" b="1" dirty="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阿里巴巴普惠体 Medium" panose="00020600040101010101" pitchFamily="18" charset="-122"/>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ppt内页"/>
          <p:cNvPicPr>
            <a:picLocks noChangeAspect="1"/>
          </p:cNvPicPr>
          <p:nvPr>
            <p:custDataLst>
              <p:tags r:id="rId1"/>
            </p:custDataLst>
          </p:nvPr>
        </p:nvPicPr>
        <p:blipFill>
          <a:blip r:embed="rId3"/>
          <a:stretch>
            <a:fillRect/>
          </a:stretch>
        </p:blipFill>
        <p:spPr>
          <a:xfrm>
            <a:off x="-635" y="2632075"/>
            <a:ext cx="12192000" cy="1706880"/>
          </a:xfrm>
          <a:prstGeom prst="rect">
            <a:avLst/>
          </a:prstGeom>
          <a:solidFill>
            <a:schemeClr val="bg1"/>
          </a:solidFill>
        </p:spPr>
      </p:pic>
      <p:sp>
        <p:nvSpPr>
          <p:cNvPr id="4" name="矩形 3"/>
          <p:cNvSpPr/>
          <p:nvPr/>
        </p:nvSpPr>
        <p:spPr>
          <a:xfrm>
            <a:off x="-78105" y="2621280"/>
            <a:ext cx="13531850" cy="1712595"/>
          </a:xfrm>
          <a:prstGeom prst="rect">
            <a:avLst/>
          </a:prstGeom>
          <a:solidFill>
            <a:schemeClr val="bg1">
              <a:alpha val="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4267200" y="3037205"/>
            <a:ext cx="3657600" cy="783590"/>
          </a:xfrm>
          <a:prstGeom prst="rect">
            <a:avLst/>
          </a:prstGeom>
          <a:noFill/>
        </p:spPr>
        <p:txBody>
          <a:bodyPr wrap="square" rtlCol="0">
            <a:spAutoFit/>
            <a:scene3d>
              <a:camera prst="orthographicFront"/>
              <a:lightRig rig="threePt" dir="t"/>
            </a:scene3d>
          </a:bodyPr>
          <a:lstStyle/>
          <a:p>
            <a:r>
              <a:rPr lang="zh-CN" altLang="en-US" sz="4500" b="1" dirty="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阿里巴巴普惠体 Medium" panose="00020600040101010101" pitchFamily="18" charset="-122"/>
              </a:rPr>
              <a:t>二、赛题分析</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81"/>
          <p:cNvPicPr>
            <a:picLocks noChangeAspect="1"/>
          </p:cNvPicPr>
          <p:nvPr/>
        </p:nvPicPr>
        <p:blipFill>
          <a:blip r:embed="rId3"/>
          <a:stretch>
            <a:fillRect/>
          </a:stretch>
        </p:blipFill>
        <p:spPr>
          <a:xfrm>
            <a:off x="0" y="0"/>
            <a:ext cx="12192000" cy="6858000"/>
          </a:xfrm>
          <a:prstGeom prst="rect">
            <a:avLst/>
          </a:prstGeom>
        </p:spPr>
      </p:pic>
      <p:sp>
        <p:nvSpPr>
          <p:cNvPr id="2" name="文本框 1"/>
          <p:cNvSpPr txBox="1"/>
          <p:nvPr/>
        </p:nvSpPr>
        <p:spPr>
          <a:xfrm>
            <a:off x="2492375" y="2014855"/>
            <a:ext cx="7639685" cy="3646170"/>
          </a:xfrm>
          <a:prstGeom prst="rect">
            <a:avLst/>
          </a:prstGeom>
          <a:noFill/>
        </p:spPr>
        <p:txBody>
          <a:bodyPr wrap="square" rtlCol="0" anchor="t">
            <a:spAutoFit/>
          </a:bodyPr>
          <a:lstStyle/>
          <a:p>
            <a:pPr>
              <a:lnSpc>
                <a:spcPct val="150000"/>
              </a:lnSpc>
            </a:pPr>
            <a:r>
              <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主 办 单 位 ： 数字中国建设峰会组委会</a:t>
            </a:r>
          </a:p>
          <a:p>
            <a:pPr>
              <a:lnSpc>
                <a:spcPct val="150000"/>
              </a:lnSpc>
            </a:pPr>
            <a:r>
              <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承 办 单 位 ： 福建省数字福建建设领导小组办公室 </a:t>
            </a:r>
          </a:p>
          <a:p>
            <a:pPr>
              <a:lnSpc>
                <a:spcPct val="150000"/>
              </a:lnSpc>
            </a:pPr>
            <a:r>
              <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厦门市人民政府</a:t>
            </a:r>
          </a:p>
          <a:p>
            <a:pPr>
              <a:lnSpc>
                <a:spcPct val="150000"/>
              </a:lnSpc>
            </a:pPr>
            <a:r>
              <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数字中国研究院（福建）</a:t>
            </a:r>
          </a:p>
          <a:p>
            <a:pPr>
              <a:lnSpc>
                <a:spcPct val="150000"/>
              </a:lnSpc>
            </a:pPr>
            <a:r>
              <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协  办 单 位 ：厦门市工业和信息化局 </a:t>
            </a:r>
            <a:endPar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厦门市城市管理行政执法局</a:t>
            </a:r>
            <a:endPar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执 行 单 位 ： 厦门信息产业和信息化研究院（厦门大学）                      </a:t>
            </a:r>
          </a:p>
          <a:p>
            <a:pPr>
              <a:lnSpc>
                <a:spcPct val="150000"/>
              </a:lnSpc>
            </a:pPr>
            <a:r>
              <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厦门市信息中心（厦门市大数据中心）</a:t>
            </a:r>
          </a:p>
          <a:p>
            <a:pPr>
              <a:lnSpc>
                <a:spcPct val="150000"/>
              </a:lnSpc>
            </a:pPr>
            <a:r>
              <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厦门市规划数字技术研究中心</a:t>
            </a:r>
          </a:p>
          <a:p>
            <a:pPr>
              <a:lnSpc>
                <a:spcPct val="150000"/>
              </a:lnSpc>
            </a:pPr>
            <a:r>
              <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支  持 单 位 ：厦门市交通运行监测指挥中心 </a:t>
            </a:r>
            <a:endPar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数字福建城市交通大数据研究所</a:t>
            </a:r>
            <a:endPar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 name="图片 6" descr="2021-logo"/>
          <p:cNvPicPr>
            <a:picLocks noChangeAspect="1"/>
          </p:cNvPicPr>
          <p:nvPr/>
        </p:nvPicPr>
        <p:blipFill>
          <a:blip r:embed="rId4"/>
          <a:stretch>
            <a:fillRect/>
          </a:stretch>
        </p:blipFill>
        <p:spPr>
          <a:xfrm>
            <a:off x="1836738" y="996315"/>
            <a:ext cx="8519795" cy="88455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24790" y="277495"/>
            <a:ext cx="4636770" cy="583565"/>
          </a:xfrm>
          <a:prstGeom prst="rect">
            <a:avLst/>
          </a:prstGeom>
          <a:noFill/>
        </p:spPr>
        <p:txBody>
          <a:bodyPr wrap="square" rtlCol="0">
            <a:spAutoFit/>
          </a:bodyPr>
          <a:lstStyle/>
          <a:p>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sym typeface="+mn-ea"/>
              </a:rPr>
              <a:t>赛题分析</a:t>
            </a:r>
            <a:r>
              <a:rPr lang="en-US" altLang="zh-CN"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sym typeface="+mn-ea"/>
              </a:rPr>
              <a:t>——</a:t>
            </a:r>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sym typeface="+mn-ea"/>
              </a:rPr>
              <a:t>问题需求</a:t>
            </a:r>
            <a:endPar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endParaRPr>
          </a:p>
        </p:txBody>
      </p:sp>
      <p:sp>
        <p:nvSpPr>
          <p:cNvPr id="2" name="矩形 1"/>
          <p:cNvSpPr/>
          <p:nvPr/>
        </p:nvSpPr>
        <p:spPr>
          <a:xfrm>
            <a:off x="0" y="261620"/>
            <a:ext cx="133985" cy="623570"/>
          </a:xfrm>
          <a:prstGeom prst="rect">
            <a:avLst/>
          </a:prstGeom>
          <a:gradFill>
            <a:gsLst>
              <a:gs pos="0">
                <a:srgbClr val="00A0E9"/>
              </a:gs>
              <a:gs pos="100000">
                <a:srgbClr val="007FC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单圆角矩形 12"/>
          <p:cNvSpPr/>
          <p:nvPr/>
        </p:nvSpPr>
        <p:spPr>
          <a:xfrm>
            <a:off x="635577" y="1285210"/>
            <a:ext cx="10150673" cy="4857568"/>
          </a:xfrm>
          <a:prstGeom prst="round1Rect">
            <a:avLst>
              <a:gd name="adj" fmla="val 0"/>
            </a:avLst>
          </a:prstGeom>
          <a:solidFill>
            <a:srgbClr val="EFF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dirty="0">
              <a:solidFill>
                <a:schemeClr val="tx1">
                  <a:lumMod val="85000"/>
                  <a:lumOff val="15000"/>
                </a:schemeClr>
              </a:solidFill>
            </a:endParaRPr>
          </a:p>
        </p:txBody>
      </p:sp>
      <p:grpSp>
        <p:nvGrpSpPr>
          <p:cNvPr id="9" name="组合 8"/>
          <p:cNvGrpSpPr/>
          <p:nvPr/>
        </p:nvGrpSpPr>
        <p:grpSpPr>
          <a:xfrm>
            <a:off x="961390" y="1285240"/>
            <a:ext cx="9598660" cy="737235"/>
            <a:chOff x="1514" y="2024"/>
            <a:chExt cx="15116" cy="1161"/>
          </a:xfrm>
        </p:grpSpPr>
        <p:sp>
          <p:nvSpPr>
            <p:cNvPr id="5" name="文本框 4"/>
            <p:cNvSpPr txBox="1"/>
            <p:nvPr/>
          </p:nvSpPr>
          <p:spPr>
            <a:xfrm>
              <a:off x="1623" y="2024"/>
              <a:ext cx="15007" cy="1161"/>
            </a:xfrm>
            <a:prstGeom prst="rect">
              <a:avLst/>
            </a:prstGeom>
            <a:noFill/>
          </p:spPr>
          <p:txBody>
            <a:bodyPr wrap="square" rtlCol="0">
              <a:spAutoFit/>
            </a:bodyPr>
            <a:lstStyle>
              <a:defPPr>
                <a:defRPr lang="en-US"/>
              </a:defPPr>
              <a:lvl1pPr algn="ctr" defTabSz="457200">
                <a:lnSpc>
                  <a:spcPct val="130000"/>
                </a:lnSpc>
                <a:defRPr kumimoji="1" sz="2000">
                  <a:solidFill>
                    <a:schemeClr val="tx1">
                      <a:lumMod val="85000"/>
                      <a:lumOff val="15000"/>
                    </a:schemeClr>
                  </a:solidFill>
                  <a:latin typeface="微软雅黑" panose="020B0503020204020204" pitchFamily="34" charset="-122"/>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pPr algn="l">
                <a:lnSpc>
                  <a:spcPct val="150000"/>
                </a:lnSpc>
              </a:pPr>
              <a:r>
                <a:rPr lang="en-US" altLang="zh-CN" sz="2800" b="1" dirty="0">
                  <a:solidFill>
                    <a:srgbClr val="0084D2"/>
                  </a:solidFill>
                  <a:cs typeface="微软雅黑" panose="020B0503020204020204" pitchFamily="34" charset="-122"/>
                </a:rPr>
                <a:t> </a:t>
              </a:r>
              <a:r>
                <a:rPr lang="zh-CN" altLang="zh-CN" sz="2800" b="1" dirty="0">
                  <a:solidFill>
                    <a:srgbClr val="0084D2"/>
                  </a:solidFill>
                  <a:cs typeface="微软雅黑" panose="020B0503020204020204" pitchFamily="34" charset="-122"/>
                </a:rPr>
                <a:t>项目的商业运用</a:t>
              </a:r>
            </a:p>
          </p:txBody>
        </p:sp>
        <p:sp>
          <p:nvSpPr>
            <p:cNvPr id="6" name="等腰三角形 5"/>
            <p:cNvSpPr/>
            <p:nvPr/>
          </p:nvSpPr>
          <p:spPr>
            <a:xfrm rot="5400000">
              <a:off x="1478" y="2592"/>
              <a:ext cx="390" cy="318"/>
            </a:xfrm>
            <a:prstGeom prst="triangle">
              <a:avLst/>
            </a:prstGeom>
            <a:solidFill>
              <a:srgbClr val="008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5044440" y="2372360"/>
            <a:ext cx="5686425" cy="2999740"/>
          </a:xfrm>
          <a:prstGeom prst="rect">
            <a:avLst/>
          </a:prstGeom>
          <a:noFill/>
        </p:spPr>
        <p:txBody>
          <a:bodyPr wrap="square" rtlCol="0">
            <a:spAutoFit/>
          </a:bodyPr>
          <a:lstStyle/>
          <a:p>
            <a:pPr>
              <a:lnSpc>
                <a:spcPct val="150000"/>
              </a:lnSpc>
            </a:pPr>
            <a:r>
              <a:rPr lang="en-US" altLang="zh-CN">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在早高峰(7:00-9:00)，部分繁忙地段时常发生因共享单车</a:t>
            </a:r>
            <a:r>
              <a:rPr lang="zh-CN" altLang="en-US" b="1">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围栏爆满或缺乏</a:t>
            </a:r>
            <a:r>
              <a:rPr lang="zh-CN" altLang="en-US">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导致的共享单车</a:t>
            </a:r>
            <a:r>
              <a:rPr lang="zh-CN" altLang="en-US" b="1">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占道问题</a:t>
            </a:r>
            <a:r>
              <a:rPr lang="zh-CN" altLang="en-US">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a:t>
            </a:r>
          </a:p>
          <a:p>
            <a:pPr>
              <a:lnSpc>
                <a:spcPct val="150000"/>
              </a:lnSpc>
            </a:pPr>
            <a:r>
              <a:rPr lang="zh-CN" altLang="en-US">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       通过对哈啰单车调度人员的调查发现，目前较为常用的，解决”借不到”、 ”还不进”问题的方案是通过调度车全天将单车</a:t>
            </a:r>
            <a:r>
              <a:rPr lang="zh-CN" altLang="en-US" b="1">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淤积严重地区</a:t>
            </a:r>
            <a:r>
              <a:rPr lang="zh-CN" altLang="en-US">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的共享单车运送至</a:t>
            </a:r>
            <a:r>
              <a:rPr lang="zh-CN" altLang="en-US" b="1">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临近非淤积点</a:t>
            </a:r>
            <a:r>
              <a:rPr lang="zh-CN" altLang="en-US">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a:t>
            </a:r>
          </a:p>
          <a:p>
            <a:pPr>
              <a:lnSpc>
                <a:spcPct val="150000"/>
              </a:lnSpc>
            </a:pPr>
            <a:endParaRPr lang="zh-CN" altLang="en-US">
              <a:solidFill>
                <a:srgbClr val="0084D2"/>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2" name="图片 11"/>
          <p:cNvPicPr>
            <a:picLocks noChangeAspect="1"/>
          </p:cNvPicPr>
          <p:nvPr/>
        </p:nvPicPr>
        <p:blipFill>
          <a:blip r:embed="rId2"/>
          <a:stretch>
            <a:fillRect/>
          </a:stretch>
        </p:blipFill>
        <p:spPr>
          <a:xfrm>
            <a:off x="961390" y="2372360"/>
            <a:ext cx="4019550" cy="268351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24790" y="277495"/>
            <a:ext cx="5775960" cy="583565"/>
          </a:xfrm>
          <a:prstGeom prst="rect">
            <a:avLst/>
          </a:prstGeom>
          <a:noFill/>
        </p:spPr>
        <p:txBody>
          <a:bodyPr wrap="square" rtlCol="0">
            <a:spAutoFit/>
          </a:bodyPr>
          <a:lstStyle/>
          <a:p>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sym typeface="+mn-ea"/>
              </a:rPr>
              <a:t>赛题分析</a:t>
            </a:r>
            <a:r>
              <a:rPr lang="en-US" altLang="zh-CN"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sym typeface="+mn-ea"/>
              </a:rPr>
              <a:t>——</a:t>
            </a:r>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sym typeface="+mn-ea"/>
              </a:rPr>
              <a:t>问题需求</a:t>
            </a:r>
            <a:endPar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endParaRPr>
          </a:p>
        </p:txBody>
      </p:sp>
      <p:sp>
        <p:nvSpPr>
          <p:cNvPr id="2" name="矩形 1"/>
          <p:cNvSpPr/>
          <p:nvPr/>
        </p:nvSpPr>
        <p:spPr>
          <a:xfrm>
            <a:off x="0" y="261620"/>
            <a:ext cx="133985" cy="623570"/>
          </a:xfrm>
          <a:prstGeom prst="rect">
            <a:avLst/>
          </a:prstGeom>
          <a:gradFill>
            <a:gsLst>
              <a:gs pos="0">
                <a:srgbClr val="00A0E9"/>
              </a:gs>
              <a:gs pos="100000">
                <a:srgbClr val="007FC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单圆角矩形 12"/>
          <p:cNvSpPr/>
          <p:nvPr/>
        </p:nvSpPr>
        <p:spPr>
          <a:xfrm>
            <a:off x="635577" y="1285210"/>
            <a:ext cx="10150673" cy="4857568"/>
          </a:xfrm>
          <a:prstGeom prst="round1Rect">
            <a:avLst>
              <a:gd name="adj" fmla="val 0"/>
            </a:avLst>
          </a:prstGeom>
          <a:solidFill>
            <a:srgbClr val="EFF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dirty="0">
              <a:solidFill>
                <a:schemeClr val="tx1">
                  <a:lumMod val="85000"/>
                  <a:lumOff val="15000"/>
                </a:schemeClr>
              </a:solidFill>
            </a:endParaRPr>
          </a:p>
        </p:txBody>
      </p:sp>
      <p:grpSp>
        <p:nvGrpSpPr>
          <p:cNvPr id="9" name="组合 8"/>
          <p:cNvGrpSpPr/>
          <p:nvPr/>
        </p:nvGrpSpPr>
        <p:grpSpPr>
          <a:xfrm>
            <a:off x="961390" y="1285240"/>
            <a:ext cx="9598660" cy="737235"/>
            <a:chOff x="1514" y="2024"/>
            <a:chExt cx="15116" cy="1161"/>
          </a:xfrm>
        </p:grpSpPr>
        <p:sp>
          <p:nvSpPr>
            <p:cNvPr id="5" name="文本框 4"/>
            <p:cNvSpPr txBox="1"/>
            <p:nvPr/>
          </p:nvSpPr>
          <p:spPr>
            <a:xfrm>
              <a:off x="1623" y="2024"/>
              <a:ext cx="15007" cy="1161"/>
            </a:xfrm>
            <a:prstGeom prst="rect">
              <a:avLst/>
            </a:prstGeom>
            <a:noFill/>
          </p:spPr>
          <p:txBody>
            <a:bodyPr wrap="square" rtlCol="0">
              <a:spAutoFit/>
            </a:bodyPr>
            <a:lstStyle>
              <a:defPPr>
                <a:defRPr lang="en-US"/>
              </a:defPPr>
              <a:lvl1pPr algn="ctr" defTabSz="457200">
                <a:lnSpc>
                  <a:spcPct val="130000"/>
                </a:lnSpc>
                <a:defRPr kumimoji="1" sz="2000">
                  <a:solidFill>
                    <a:schemeClr val="tx1">
                      <a:lumMod val="85000"/>
                      <a:lumOff val="15000"/>
                    </a:schemeClr>
                  </a:solidFill>
                  <a:latin typeface="微软雅黑" panose="020B0503020204020204" pitchFamily="34" charset="-122"/>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pPr algn="l">
                <a:lnSpc>
                  <a:spcPct val="150000"/>
                </a:lnSpc>
              </a:pPr>
              <a:r>
                <a:rPr lang="en-US" altLang="zh-CN" sz="2800" b="1" dirty="0">
                  <a:solidFill>
                    <a:srgbClr val="0084D2"/>
                  </a:solidFill>
                  <a:cs typeface="微软雅黑" panose="020B0503020204020204" pitchFamily="34" charset="-122"/>
                </a:rPr>
                <a:t> </a:t>
              </a:r>
              <a:r>
                <a:rPr lang="zh-CN" altLang="zh-CN" sz="2800" b="1" dirty="0">
                  <a:solidFill>
                    <a:srgbClr val="0084D2"/>
                  </a:solidFill>
                  <a:cs typeface="微软雅黑" panose="020B0503020204020204" pitchFamily="34" charset="-122"/>
                </a:rPr>
                <a:t>项目的商业运用</a:t>
              </a:r>
            </a:p>
          </p:txBody>
        </p:sp>
        <p:sp>
          <p:nvSpPr>
            <p:cNvPr id="6" name="等腰三角形 5"/>
            <p:cNvSpPr/>
            <p:nvPr/>
          </p:nvSpPr>
          <p:spPr>
            <a:xfrm rot="5400000">
              <a:off x="1478" y="2592"/>
              <a:ext cx="390" cy="318"/>
            </a:xfrm>
            <a:prstGeom prst="triangle">
              <a:avLst/>
            </a:prstGeom>
            <a:solidFill>
              <a:srgbClr val="008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961390" y="2319655"/>
            <a:ext cx="4816475" cy="2584450"/>
          </a:xfrm>
          <a:prstGeom prst="rect">
            <a:avLst/>
          </a:prstGeom>
          <a:noFill/>
        </p:spPr>
        <p:txBody>
          <a:bodyPr wrap="square" rtlCol="0">
            <a:spAutoFit/>
          </a:bodyPr>
          <a:lstStyle/>
          <a:p>
            <a:pPr>
              <a:lnSpc>
                <a:spcPct val="150000"/>
              </a:lnSpc>
            </a:pPr>
            <a:r>
              <a:rPr lang="en-US" altLang="zh-CN">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就上述问题，我们对共享单车</a:t>
            </a:r>
            <a:r>
              <a:rPr lang="zh-CN" altLang="en-US" b="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订单数据</a:t>
            </a:r>
            <a:r>
              <a:rPr lang="zh-CN" altLang="en-US">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及共享单车</a:t>
            </a:r>
            <a:r>
              <a:rPr lang="zh-CN" altLang="en-US" b="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围栏坐标</a:t>
            </a:r>
            <a:r>
              <a:rPr lang="zh-CN" altLang="en-US">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进行探索，得出潮汐现象最严重的地区。</a:t>
            </a:r>
          </a:p>
          <a:p>
            <a:pPr>
              <a:lnSpc>
                <a:spcPct val="150000"/>
              </a:lnSpc>
            </a:pPr>
            <a:r>
              <a:rPr lang="zh-CN" altLang="en-US">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       向用户提供合理</a:t>
            </a:r>
            <a:r>
              <a:rPr lang="zh-CN" altLang="en-US" b="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引导建议</a:t>
            </a:r>
            <a:r>
              <a:rPr lang="zh-CN" altLang="en-US">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，减少调度车使用次数，节约成本。同时，对</a:t>
            </a:r>
            <a:r>
              <a:rPr lang="zh-CN" altLang="en-US" b="1">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”乱停车”</a:t>
            </a:r>
            <a:r>
              <a:rPr lang="zh-CN" altLang="en-US">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现象进行一定的识别，并提供备选解决方案.</a:t>
            </a:r>
            <a:r>
              <a:rPr lang="en-US" altLang="zh-CN">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a:solidFill>
                <a:srgbClr val="0084D2"/>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6000750" y="2383790"/>
            <a:ext cx="4361815" cy="288671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24790" y="277495"/>
            <a:ext cx="5008880" cy="583565"/>
          </a:xfrm>
          <a:prstGeom prst="rect">
            <a:avLst/>
          </a:prstGeom>
          <a:noFill/>
        </p:spPr>
        <p:txBody>
          <a:bodyPr wrap="square" rtlCol="0">
            <a:spAutoFit/>
          </a:bodyPr>
          <a:lstStyle/>
          <a:p>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赛题分析</a:t>
            </a:r>
            <a:r>
              <a:rPr lang="en-US" altLang="zh-CN"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a:t>
            </a:r>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问题需求</a:t>
            </a:r>
          </a:p>
        </p:txBody>
      </p:sp>
      <p:sp>
        <p:nvSpPr>
          <p:cNvPr id="2" name="矩形 1"/>
          <p:cNvSpPr/>
          <p:nvPr/>
        </p:nvSpPr>
        <p:spPr>
          <a:xfrm>
            <a:off x="0" y="261620"/>
            <a:ext cx="133985" cy="623570"/>
          </a:xfrm>
          <a:prstGeom prst="rect">
            <a:avLst/>
          </a:prstGeom>
          <a:gradFill>
            <a:gsLst>
              <a:gs pos="0">
                <a:srgbClr val="00A0E9"/>
              </a:gs>
              <a:gs pos="100000">
                <a:srgbClr val="007FC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单圆角矩形 12"/>
          <p:cNvSpPr/>
          <p:nvPr/>
        </p:nvSpPr>
        <p:spPr>
          <a:xfrm>
            <a:off x="635577" y="1285210"/>
            <a:ext cx="10150673" cy="4857568"/>
          </a:xfrm>
          <a:prstGeom prst="round1Rect">
            <a:avLst>
              <a:gd name="adj" fmla="val 0"/>
            </a:avLst>
          </a:prstGeom>
          <a:solidFill>
            <a:srgbClr val="EFF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dirty="0">
              <a:solidFill>
                <a:schemeClr val="tx1">
                  <a:lumMod val="85000"/>
                  <a:lumOff val="15000"/>
                </a:schemeClr>
              </a:solidFill>
            </a:endParaRPr>
          </a:p>
        </p:txBody>
      </p:sp>
      <p:grpSp>
        <p:nvGrpSpPr>
          <p:cNvPr id="9" name="组合 8"/>
          <p:cNvGrpSpPr/>
          <p:nvPr/>
        </p:nvGrpSpPr>
        <p:grpSpPr>
          <a:xfrm>
            <a:off x="961390" y="1285240"/>
            <a:ext cx="9598660" cy="737235"/>
            <a:chOff x="1514" y="2024"/>
            <a:chExt cx="15116" cy="1161"/>
          </a:xfrm>
        </p:grpSpPr>
        <p:sp>
          <p:nvSpPr>
            <p:cNvPr id="5" name="文本框 4"/>
            <p:cNvSpPr txBox="1"/>
            <p:nvPr/>
          </p:nvSpPr>
          <p:spPr>
            <a:xfrm>
              <a:off x="1623" y="2024"/>
              <a:ext cx="15007" cy="1161"/>
            </a:xfrm>
            <a:prstGeom prst="rect">
              <a:avLst/>
            </a:prstGeom>
            <a:noFill/>
          </p:spPr>
          <p:txBody>
            <a:bodyPr wrap="square" rtlCol="0">
              <a:spAutoFit/>
            </a:bodyPr>
            <a:lstStyle>
              <a:defPPr>
                <a:defRPr lang="en-US"/>
              </a:defPPr>
              <a:lvl1pPr algn="ctr" defTabSz="457200">
                <a:lnSpc>
                  <a:spcPct val="130000"/>
                </a:lnSpc>
                <a:defRPr kumimoji="1" sz="2000">
                  <a:solidFill>
                    <a:schemeClr val="tx1">
                      <a:lumMod val="85000"/>
                      <a:lumOff val="15000"/>
                    </a:schemeClr>
                  </a:solidFill>
                  <a:latin typeface="微软雅黑" panose="020B0503020204020204" pitchFamily="34" charset="-122"/>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pPr algn="l">
                <a:lnSpc>
                  <a:spcPct val="150000"/>
                </a:lnSpc>
              </a:pPr>
              <a:r>
                <a:rPr lang="en-US" altLang="zh-CN" sz="2800" b="1" dirty="0">
                  <a:solidFill>
                    <a:srgbClr val="0084D2"/>
                  </a:solidFill>
                  <a:cs typeface="微软雅黑" panose="020B0503020204020204" pitchFamily="34" charset="-122"/>
                </a:rPr>
                <a:t> </a:t>
              </a:r>
              <a:r>
                <a:rPr lang="zh-CN" altLang="zh-CN" sz="2800" b="1" dirty="0">
                  <a:solidFill>
                    <a:srgbClr val="0084D2"/>
                  </a:solidFill>
                  <a:cs typeface="微软雅黑" panose="020B0503020204020204" pitchFamily="34" charset="-122"/>
                </a:rPr>
                <a:t>城市地理信息的特征及因公开数据源缺失导致的问题</a:t>
              </a:r>
            </a:p>
          </p:txBody>
        </p:sp>
        <p:sp>
          <p:nvSpPr>
            <p:cNvPr id="6" name="等腰三角形 5"/>
            <p:cNvSpPr/>
            <p:nvPr/>
          </p:nvSpPr>
          <p:spPr>
            <a:xfrm rot="5400000">
              <a:off x="1478" y="2592"/>
              <a:ext cx="390" cy="318"/>
            </a:xfrm>
            <a:prstGeom prst="triangle">
              <a:avLst/>
            </a:prstGeom>
            <a:solidFill>
              <a:srgbClr val="008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961390" y="2372360"/>
            <a:ext cx="9769475" cy="2584450"/>
          </a:xfrm>
          <a:prstGeom prst="rect">
            <a:avLst/>
          </a:prstGeom>
          <a:noFill/>
        </p:spPr>
        <p:txBody>
          <a:bodyPr wrap="square" rtlCol="0">
            <a:spAutoFit/>
          </a:bodyPr>
          <a:lstStyle/>
          <a:p>
            <a:pPr>
              <a:lnSpc>
                <a:spcPct val="150000"/>
              </a:lnSpc>
            </a:pPr>
            <a:r>
              <a:rPr lang="en-US" altLang="zh-CN"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由于障碍物（楼房,宽马路等）和交通规则的存在，城市中的地理信息与传统数据科学中的空间不同。城市抽象为数学概念后是一个</a:t>
            </a:r>
            <a:r>
              <a:rPr lang="zh-CN" altLang="en-US" b="1"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二维的、有向的、有权的、存在环的、局部非处处联通</a:t>
            </a:r>
            <a:r>
              <a:rPr lang="zh-CN" altLang="en-US"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的图。所以不能简单地使用点与点之间的地理直线距离进行计算。</a:t>
            </a:r>
          </a:p>
          <a:p>
            <a:pPr>
              <a:lnSpc>
                <a:spcPct val="150000"/>
              </a:lnSpc>
            </a:pPr>
            <a:r>
              <a:rPr lang="zh-CN" altLang="en-US"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      由于缺乏自行车可行驶道路（与车辆道路,行人道路均不同）的图数据，只能简单地采用</a:t>
            </a:r>
            <a:r>
              <a:rPr lang="zh-CN" altLang="en-US" b="1"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直线距离</a:t>
            </a:r>
            <a:r>
              <a:rPr lang="zh-CN" altLang="en-US"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判断当前开/关锁的共享单车应该归属的停车围栏。但在</a:t>
            </a:r>
            <a:r>
              <a:rPr lang="zh-CN" altLang="en-US" b="1"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共享单车围栏聚类</a:t>
            </a:r>
            <a:r>
              <a:rPr lang="zh-CN" altLang="en-US"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及后续的</a:t>
            </a:r>
            <a:r>
              <a:rPr lang="zh-CN" altLang="en-US" b="1"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调度优化</a:t>
            </a:r>
            <a:r>
              <a:rPr lang="en-US" altLang="zh-CN"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b="1"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b="1"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乱停车</a:t>
            </a:r>
            <a:r>
              <a:rPr lang="en-US" altLang="zh-CN" b="1"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b="1"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现象识别</a:t>
            </a:r>
            <a:r>
              <a:rPr lang="zh-CN" altLang="en-US"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过程中，我们均考虑到了城市地理信息特征的问题。</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24790" y="277495"/>
            <a:ext cx="5008880" cy="583565"/>
          </a:xfrm>
          <a:prstGeom prst="rect">
            <a:avLst/>
          </a:prstGeom>
          <a:noFill/>
        </p:spPr>
        <p:txBody>
          <a:bodyPr wrap="square" rtlCol="0">
            <a:spAutoFit/>
          </a:bodyPr>
          <a:lstStyle/>
          <a:p>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赛题分析</a:t>
            </a:r>
            <a:r>
              <a:rPr lang="en-US" altLang="zh-CN"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a:t>
            </a:r>
            <a:r>
              <a:rPr lang="zh-CN" altLang="en-US" sz="3200" dirty="0">
                <a:solidFill>
                  <a:srgbClr val="0084D2"/>
                </a:solidFill>
                <a:latin typeface="微软雅黑" panose="020B0503020204020204" pitchFamily="34" charset="-122"/>
                <a:ea typeface="微软雅黑" panose="020B0503020204020204" pitchFamily="34" charset="-122"/>
                <a:cs typeface="阿里巴巴普惠体 Medium" panose="00020600040101010101" pitchFamily="18" charset="-122"/>
              </a:rPr>
              <a:t>数据分析</a:t>
            </a:r>
          </a:p>
        </p:txBody>
      </p:sp>
      <p:sp>
        <p:nvSpPr>
          <p:cNvPr id="2" name="矩形 1"/>
          <p:cNvSpPr/>
          <p:nvPr/>
        </p:nvSpPr>
        <p:spPr>
          <a:xfrm>
            <a:off x="0" y="261620"/>
            <a:ext cx="133985" cy="623570"/>
          </a:xfrm>
          <a:prstGeom prst="rect">
            <a:avLst/>
          </a:prstGeom>
          <a:gradFill>
            <a:gsLst>
              <a:gs pos="0">
                <a:srgbClr val="00A0E9"/>
              </a:gs>
              <a:gs pos="100000">
                <a:srgbClr val="007FC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单圆角矩形 12"/>
          <p:cNvSpPr/>
          <p:nvPr/>
        </p:nvSpPr>
        <p:spPr>
          <a:xfrm>
            <a:off x="635577" y="1285210"/>
            <a:ext cx="10150673" cy="4857568"/>
          </a:xfrm>
          <a:prstGeom prst="round1Rect">
            <a:avLst>
              <a:gd name="adj" fmla="val 0"/>
            </a:avLst>
          </a:prstGeom>
          <a:solidFill>
            <a:srgbClr val="EFF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dirty="0">
              <a:solidFill>
                <a:schemeClr val="tx1">
                  <a:lumMod val="85000"/>
                  <a:lumOff val="15000"/>
                </a:schemeClr>
              </a:solidFill>
            </a:endParaRPr>
          </a:p>
        </p:txBody>
      </p:sp>
      <p:grpSp>
        <p:nvGrpSpPr>
          <p:cNvPr id="9" name="组合 8"/>
          <p:cNvGrpSpPr/>
          <p:nvPr/>
        </p:nvGrpSpPr>
        <p:grpSpPr>
          <a:xfrm>
            <a:off x="961390" y="1285240"/>
            <a:ext cx="9824720" cy="737235"/>
            <a:chOff x="1514" y="2024"/>
            <a:chExt cx="15472" cy="1161"/>
          </a:xfrm>
        </p:grpSpPr>
        <p:sp>
          <p:nvSpPr>
            <p:cNvPr id="5" name="文本框 4"/>
            <p:cNvSpPr txBox="1"/>
            <p:nvPr/>
          </p:nvSpPr>
          <p:spPr>
            <a:xfrm>
              <a:off x="1623" y="2024"/>
              <a:ext cx="15363" cy="1161"/>
            </a:xfrm>
            <a:prstGeom prst="rect">
              <a:avLst/>
            </a:prstGeom>
            <a:noFill/>
          </p:spPr>
          <p:txBody>
            <a:bodyPr wrap="square" rtlCol="0">
              <a:spAutoFit/>
            </a:bodyPr>
            <a:lstStyle>
              <a:defPPr>
                <a:defRPr lang="en-US"/>
              </a:defPPr>
              <a:lvl1pPr algn="ctr" defTabSz="457200">
                <a:lnSpc>
                  <a:spcPct val="130000"/>
                </a:lnSpc>
                <a:defRPr kumimoji="1" sz="2000">
                  <a:solidFill>
                    <a:schemeClr val="tx1">
                      <a:lumMod val="85000"/>
                      <a:lumOff val="15000"/>
                    </a:schemeClr>
                  </a:solidFill>
                  <a:latin typeface="微软雅黑" panose="020B0503020204020204" pitchFamily="34" charset="-122"/>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pPr algn="l">
                <a:lnSpc>
                  <a:spcPct val="150000"/>
                </a:lnSpc>
              </a:pPr>
              <a:r>
                <a:rPr lang="en-US" altLang="zh-CN" sz="2800" b="1" dirty="0">
                  <a:solidFill>
                    <a:srgbClr val="0084D2"/>
                  </a:solidFill>
                  <a:cs typeface="微软雅黑" panose="020B0503020204020204" pitchFamily="34" charset="-122"/>
                </a:rPr>
                <a:t> </a:t>
              </a:r>
              <a:r>
                <a:rPr lang="zh-CN" altLang="en-US" sz="2800" b="1">
                  <a:solidFill>
                    <a:srgbClr val="0084D2"/>
                  </a:solidFill>
                  <a:cs typeface="微软雅黑" panose="020B0503020204020204" pitchFamily="34" charset="-122"/>
                  <a:sym typeface="+mn-ea"/>
                </a:rPr>
                <a:t>使用geohash对共享单车订单的最近停车围栏查找进行优化</a:t>
              </a:r>
              <a:endParaRPr lang="zh-CN" altLang="zh-CN" sz="2800" b="1" dirty="0">
                <a:solidFill>
                  <a:srgbClr val="0084D2"/>
                </a:solidFill>
                <a:cs typeface="微软雅黑" panose="020B0503020204020204" pitchFamily="34" charset="-122"/>
              </a:endParaRPr>
            </a:p>
          </p:txBody>
        </p:sp>
        <p:sp>
          <p:nvSpPr>
            <p:cNvPr id="6" name="等腰三角形 5"/>
            <p:cNvSpPr/>
            <p:nvPr/>
          </p:nvSpPr>
          <p:spPr>
            <a:xfrm rot="5400000">
              <a:off x="1478" y="2592"/>
              <a:ext cx="390" cy="318"/>
            </a:xfrm>
            <a:prstGeom prst="triangle">
              <a:avLst/>
            </a:prstGeom>
            <a:solidFill>
              <a:srgbClr val="008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961390" y="1987550"/>
            <a:ext cx="9769475" cy="4198393"/>
          </a:xfrm>
          <a:prstGeom prst="rect">
            <a:avLst/>
          </a:prstGeom>
          <a:noFill/>
        </p:spPr>
        <p:txBody>
          <a:bodyPr wrap="square" rtlCol="0">
            <a:spAutoFit/>
          </a:bodyPr>
          <a:lstStyle/>
          <a:p>
            <a:pPr>
              <a:lnSpc>
                <a:spcPct val="150000"/>
              </a:lnSpc>
            </a:pPr>
            <a:r>
              <a:rPr lang="en-US" altLang="zh-CN" sz="18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8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      Geohash的原理是将经纬度编码至字符串，以等长宽方格进行划分。字符串长度越长、划分精度越高，优化也越明显。</a:t>
            </a:r>
          </a:p>
          <a:p>
            <a:pPr>
              <a:lnSpc>
                <a:spcPct val="150000"/>
              </a:lnSpc>
            </a:pPr>
            <a:r>
              <a:rPr lang="zh-CN" altLang="en-US" sz="18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       对于本次竞赛数据，过长的geohash直接加入字典进行查找会导致较大的共享单车围栏</a:t>
            </a:r>
            <a:r>
              <a:rPr lang="zh-CN" altLang="en-US" sz="1800" b="1"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无法被全覆盖</a:t>
            </a:r>
            <a:r>
              <a:rPr lang="zh-CN" altLang="en-US" sz="18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以至于在其中部分区域的车辆</a:t>
            </a:r>
            <a:r>
              <a:rPr lang="zh-CN" altLang="en-US" sz="1800" b="1"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无法被计入</a:t>
            </a:r>
            <a:r>
              <a:rPr lang="zh-CN" altLang="en-US" sz="18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。所以我们在进行了综合考虑后</a:t>
            </a:r>
            <a:r>
              <a:rPr lang="en-US" altLang="zh-CN" sz="18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长度最大的共享单车围栏(展鸿路_L_B10002)约为84米</a:t>
            </a:r>
            <a:r>
              <a:rPr lang="en-US" altLang="zh-CN"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使用</a:t>
            </a:r>
            <a:r>
              <a:rPr lang="en-US" altLang="zh-CN"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7</a:t>
            </a:r>
            <a:r>
              <a:rPr lang="zh-CN" altLang="en-US"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位</a:t>
            </a:r>
            <a:r>
              <a:rPr lang="en-US" altLang="zh-CN"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geohash</a:t>
            </a:r>
            <a:r>
              <a:rPr lang="zh-CN" altLang="en-US"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即</a:t>
            </a:r>
            <a:r>
              <a:rPr lang="en-US" altLang="zh-CN"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153 * 153 </a:t>
            </a:r>
            <a:r>
              <a:rPr lang="zh-CN" altLang="en-US"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方格进行四角定位最大可覆盖</a:t>
            </a:r>
            <a:r>
              <a:rPr lang="en-US" altLang="zh-CN"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306 * 306</a:t>
            </a:r>
            <a:r>
              <a:rPr lang="zh-CN" altLang="en-US"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sym typeface="+mn-ea"/>
              </a:rPr>
              <a:t>的围栏</a:t>
            </a:r>
            <a:r>
              <a:rPr lang="en-US" altLang="zh-CN" sz="18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选择了</a:t>
            </a:r>
            <a:r>
              <a:rPr lang="en-US" altLang="zh-CN" sz="1800" b="1"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1800" b="1"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位</a:t>
            </a:r>
            <a:r>
              <a:rPr lang="en-US" altLang="zh-CN" sz="1800" b="1"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geohash</a:t>
            </a:r>
            <a:r>
              <a:rPr lang="en-US" altLang="zh-CN" sz="18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8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解决了围栏中的全覆盖问题</a:t>
            </a:r>
            <a:r>
              <a:rPr lang="en-US" altLang="zh-CN" sz="18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8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但仍有</a:t>
            </a:r>
            <a:r>
              <a:rPr lang="en-US" altLang="zh-CN" sz="18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4894</a:t>
            </a:r>
            <a:r>
              <a:rPr lang="zh-CN" altLang="en-US" sz="18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个离围栏过远</a:t>
            </a:r>
            <a:r>
              <a:rPr lang="en-US" altLang="zh-CN" sz="18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超过</a:t>
            </a:r>
            <a:r>
              <a:rPr lang="en-US" altLang="zh-CN" sz="18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153</a:t>
            </a:r>
            <a:r>
              <a:rPr lang="zh-CN" altLang="en-US" sz="18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米至</a:t>
            </a:r>
            <a:r>
              <a:rPr lang="en-US" altLang="zh-CN" sz="18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306</a:t>
            </a:r>
            <a:r>
              <a:rPr lang="zh-CN" altLang="en-US" sz="18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米</a:t>
            </a:r>
            <a:r>
              <a:rPr lang="en-US" altLang="zh-CN" sz="18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的共享单车未被围栏匹配</a:t>
            </a:r>
            <a:endParaRPr lang="en-US" altLang="zh-CN" sz="18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18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       使用字典树数据结构可以解决这个问题，</a:t>
            </a:r>
            <a:r>
              <a:rPr lang="zh-CN" altLang="en-US"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但是</a:t>
            </a:r>
            <a:r>
              <a:rPr lang="zh-CN" altLang="en-US" sz="18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7位geohash无法覆盖到的自行车数据</a:t>
            </a:r>
            <a:r>
              <a:rPr lang="zh-CN" altLang="en-US" sz="1800" b="1"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仅占总数据量不到1%</a:t>
            </a:r>
            <a:r>
              <a:rPr lang="zh-CN" altLang="en-US" sz="18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b="1"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且可直接归为“乱停车”无需计入任何围栏</a:t>
            </a:r>
            <a:r>
              <a:rPr lang="zh-CN" altLang="en-US" sz="18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，所以对于所有数据使用字典树查找反而会大大增加计算时间</a:t>
            </a:r>
            <a:r>
              <a:rPr lang="en-US" altLang="zh-CN"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800" dirty="0">
              <a:solidFill>
                <a:srgbClr val="0084D2"/>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688,&quot;width&quot;:19200}"/>
</p:tagLst>
</file>

<file path=ppt/tags/tag10.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98924_3*l_h_i*1_1_1"/>
  <p:tag name="KSO_WM_TEMPLATE_CATEGORY" val="diagram"/>
  <p:tag name="KSO_WM_TEMPLATE_INDEX" val="20198924"/>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100.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
  <p:tag name="KSO_WM_UNIT_NOCLEAR" val="0"/>
  <p:tag name="KSO_WM_UNIT_VALUE" val="12"/>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7_2*l_h_f*1_1_1"/>
  <p:tag name="KSO_WM_TEMPLATE_CATEGORY" val="diagram"/>
  <p:tag name="KSO_WM_TEMPLATE_INDEX" val="7"/>
  <p:tag name="KSO_WM_UNIT_LAYERLEVEL" val="1_1_1"/>
  <p:tag name="KSO_WM_TAG_VERSION" val="1.0"/>
  <p:tag name="KSO_WM_BEAUTIFY_FLAG" val="#wm#"/>
  <p:tag name="KSO_WM_UNIT_TEXT_FILL_FORE_SCHEMECOLOR_INDEX" val="13"/>
  <p:tag name="KSO_WM_UNIT_TEXT_FILL_TYPE" val="1"/>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7_2*l_h_i*1_2_2"/>
  <p:tag name="KSO_WM_TEMPLATE_CATEGORY" val="diagram"/>
  <p:tag name="KSO_WM_TEMPLATE_INDEX" val="7"/>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7_2*l_h_i*1_2_1"/>
  <p:tag name="KSO_WM_TEMPLATE_CATEGORY" val="diagram"/>
  <p:tag name="KSO_WM_TEMPLATE_INDEX" val="7"/>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103.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7_2*l_h_f*1_2_1"/>
  <p:tag name="KSO_WM_TEMPLATE_CATEGORY" val="diagram"/>
  <p:tag name="KSO_WM_TEMPLATE_INDEX" val="7"/>
  <p:tag name="KSO_WM_UNIT_LAYERLEVEL" val="1_1_1"/>
  <p:tag name="KSO_WM_TAG_VERSION" val="1.0"/>
  <p:tag name="KSO_WM_BEAUTIFY_FLAG" val="#wm#"/>
  <p:tag name="KSO_WM_UNIT_TEXT_FILL_FORE_SCHEMECOLOR_INDEX" val="13"/>
  <p:tag name="KSO_WM_UNIT_TEXT_FILL_TYPE" val="1"/>
</p:tagLst>
</file>

<file path=ppt/tags/tag10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688,&quot;width&quot;:19200}"/>
</p:tagLst>
</file>

<file path=ppt/tags/tag11.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198924_3*l_h_i*1_1_2"/>
  <p:tag name="KSO_WM_TEMPLATE_CATEGORY" val="diagram"/>
  <p:tag name="KSO_WM_TEMPLATE_INDEX" val="20198924"/>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12.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198924_3*l_h_i*1_2_1"/>
  <p:tag name="KSO_WM_TEMPLATE_CATEGORY" val="diagram"/>
  <p:tag name="KSO_WM_TEMPLATE_INDEX" val="20198924"/>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198924_3*l_h_i*1_2_2"/>
  <p:tag name="KSO_WM_TEMPLATE_CATEGORY" val="diagram"/>
  <p:tag name="KSO_WM_TEMPLATE_INDEX" val="20198924"/>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14.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198924_3*l_h_i*1_3_1"/>
  <p:tag name="KSO_WM_TEMPLATE_CATEGORY" val="diagram"/>
  <p:tag name="KSO_WM_TEMPLATE_INDEX" val="20198924"/>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Lst>
</file>

<file path=ppt/tags/tag15.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198924_3*l_h_i*1_3_2"/>
  <p:tag name="KSO_WM_TEMPLATE_CATEGORY" val="diagram"/>
  <p:tag name="KSO_WM_TEMPLATE_INDEX" val="20198924"/>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198924_3*l_h_i*1_4_1"/>
  <p:tag name="KSO_WM_TEMPLATE_CATEGORY" val="diagram"/>
  <p:tag name="KSO_WM_TEMPLATE_INDEX" val="20198924"/>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198924_3*l_h_i*1_4_2"/>
  <p:tag name="KSO_WM_TEMPLATE_CATEGORY" val="diagram"/>
  <p:tag name="KSO_WM_TEMPLATE_INDEX" val="20198924"/>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688,&quot;width&quot;:19200}"/>
</p:tagLst>
</file>

<file path=ppt/tags/tag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70277"/>
  <p:tag name="KSO_WM_UNIT_TYPE" val="r_v"/>
  <p:tag name="KSO_WM_UNIT_INDEX" val="1_1"/>
  <p:tag name="KSO_WM_UNIT_LAYERLEVEL" val="1_1"/>
  <p:tag name="KSO_WM_UNIT_DIAGRAM_CONTRAST_TITLE_CNT" val="2"/>
  <p:tag name="KSO_WM_UNIT_DIAGRAM_DIMENSION_TITLE_CNT" val="3"/>
  <p:tag name="KSO_WM_UNIT_VALUE" val="48"/>
  <p:tag name="KSO_WM_UNIT_HIGHLIGHT" val="0"/>
  <p:tag name="KSO_WM_UNIT_COMPATIBLE" val="0"/>
  <p:tag name="KSO_WM_UNIT_CLEAR" val="0"/>
  <p:tag name="KSO_WM_UNIT_PRESET_TEXT_INDEX" val="4"/>
  <p:tag name="KSO_WM_UNIT_PRESET_TEXT_LEN" val="40"/>
  <p:tag name="KSO_WM_DIAGRAM_GROUP_CODE" val="r1-1"/>
  <p:tag name="KSO_WM_UNIT_ID" val="diagram20170277_1*r_v*1_1"/>
  <p:tag name="KSO_WM_UNIT_TEXT_FILL_FORE_SCHEMECOLOR_INDEX" val="8"/>
  <p:tag name="KSO_WM_UNIT_TEXT_FILL_TYPE" val="1"/>
  <p:tag name="KSO_WM_UNIT_DIAGRAM_SCHEMECOLOR_ID" val="1"/>
  <p:tag name="KSO_WM_UNIT_USESOURCEFORMAT_APPLY" val="1"/>
</p:tagLst>
</file>

<file path=ppt/tags/tag2.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PLACING_PICTURE_MD4" val="0"/>
  <p:tag name="KSO_WM_DIAGRAM_GROUP_CODE" val="l1-1"/>
  <p:tag name="KSO_WM_UNIT_TYPE" val="l_h_a"/>
  <p:tag name="KSO_WM_UNIT_INDEX" val="1_1_1"/>
  <p:tag name="KSO_WM_UNIT_ID" val="diagram20198924_3*l_h_a*1_1_1"/>
  <p:tag name="KSO_WM_TEMPLATE_CATEGORY" val="diagram"/>
  <p:tag name="KSO_WM_TEMPLATE_INDEX" val="20198924"/>
  <p:tag name="KSO_WM_UNIT_LAYERLEVEL" val="1_1_1"/>
  <p:tag name="KSO_WM_TAG_VERSION" val="1.0"/>
  <p:tag name="KSO_WM_BEAUTIFY_FLAG" val="#wm#"/>
  <p:tag name="KSO_WM_UNIT_PRESET_TEXT" val="添加标题"/>
  <p:tag name="KSO_WM_UNIT_TEXT_FILL_FORE_SCHEMECOLOR_INDEX" val="13"/>
  <p:tag name="KSO_WM_UNIT_TEXT_FILL_TYPE" val="1"/>
</p:tagLst>
</file>

<file path=ppt/tags/tag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70277"/>
  <p:tag name="KSO_WM_UNIT_TYPE" val="r_v"/>
  <p:tag name="KSO_WM_UNIT_INDEX" val="1_2"/>
  <p:tag name="KSO_WM_UNIT_LAYERLEVEL" val="1_1"/>
  <p:tag name="KSO_WM_UNIT_DIAGRAM_CONTRAST_TITLE_CNT" val="2"/>
  <p:tag name="KSO_WM_UNIT_DIAGRAM_DIMENSION_TITLE_CNT" val="3"/>
  <p:tag name="KSO_WM_UNIT_VALUE" val="48"/>
  <p:tag name="KSO_WM_UNIT_HIGHLIGHT" val="0"/>
  <p:tag name="KSO_WM_UNIT_COMPATIBLE" val="0"/>
  <p:tag name="KSO_WM_UNIT_CLEAR" val="0"/>
  <p:tag name="KSO_WM_UNIT_PRESET_TEXT_INDEX" val="4"/>
  <p:tag name="KSO_WM_UNIT_PRESET_TEXT_LEN" val="40"/>
  <p:tag name="KSO_WM_DIAGRAM_GROUP_CODE" val="r1-1"/>
  <p:tag name="KSO_WM_UNIT_ID" val="diagram20170277_1*r_v*1_2"/>
  <p:tag name="KSO_WM_UNIT_TEXT_FILL_FORE_SCHEMECOLOR_INDEX" val="8"/>
  <p:tag name="KSO_WM_UNIT_TEXT_FILL_TYPE" val="1"/>
  <p:tag name="KSO_WM_UNIT_DIAGRAM_SCHEMECOLOR_ID" val="1"/>
  <p:tag name="KSO_WM_UNIT_USESOURCEFORMAT_APPLY" val="1"/>
</p:tagLst>
</file>

<file path=ppt/tags/tag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70277"/>
  <p:tag name="KSO_WM_UNIT_TYPE" val="r_i"/>
  <p:tag name="KSO_WM_UNIT_INDEX" val="1_1"/>
  <p:tag name="KSO_WM_UNIT_LAYERLEVEL" val="1_1"/>
  <p:tag name="KSO_WM_UNIT_DIAGRAM_CONTRAST_TITLE_CNT" val="2"/>
  <p:tag name="KSO_WM_UNIT_DIAGRAM_DIMENSION_TITLE_CNT" val="3"/>
  <p:tag name="KSO_WM_DIAGRAM_GROUP_CODE" val="r1-1"/>
  <p:tag name="KSO_WM_UNIT_ID" val="diagram20170277_1*r_i*1_1"/>
  <p:tag name="KSO_WM_UNIT_FILL_FORE_SCHEMECOLOR_INDEX" val="6"/>
  <p:tag name="KSO_WM_UNIT_FILL_TYPE" val="1"/>
  <p:tag name="KSO_WM_UNIT_DIAGRAM_SCHEMECOLOR_ID" val="1"/>
  <p:tag name="KSO_WM_UNIT_USESOURCEFORMAT_APPLY" val="1"/>
</p:tagLst>
</file>

<file path=ppt/tags/tag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70277"/>
  <p:tag name="KSO_WM_UNIT_TYPE" val="r_i"/>
  <p:tag name="KSO_WM_UNIT_INDEX" val="1_2"/>
  <p:tag name="KSO_WM_UNIT_LAYERLEVEL" val="1_1"/>
  <p:tag name="KSO_WM_UNIT_DIAGRAM_CONTRAST_TITLE_CNT" val="2"/>
  <p:tag name="KSO_WM_UNIT_DIAGRAM_DIMENSION_TITLE_CNT" val="3"/>
  <p:tag name="KSO_WM_DIAGRAM_GROUP_CODE" val="r1-1"/>
  <p:tag name="KSO_WM_UNIT_ID" val="diagram20170277_1*r_i*1_2"/>
  <p:tag name="KSO_WM_UNIT_FILL_FORE_SCHEMECOLOR_INDEX" val="5"/>
  <p:tag name="KSO_WM_UNIT_FILL_TYPE" val="1"/>
  <p:tag name="KSO_WM_UNIT_DIAGRAM_SCHEMECOLOR_ID" val="1"/>
  <p:tag name="KSO_WM_UNIT_USESOURCEFORMAT_APPLY" val="1"/>
</p:tagLst>
</file>

<file path=ppt/tags/tag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70277"/>
  <p:tag name="KSO_WM_UNIT_TYPE" val="r_i"/>
  <p:tag name="KSO_WM_UNIT_INDEX" val="1_3"/>
  <p:tag name="KSO_WM_UNIT_LAYERLEVEL" val="1_1"/>
  <p:tag name="KSO_WM_UNIT_DIAGRAM_CONTRAST_TITLE_CNT" val="2"/>
  <p:tag name="KSO_WM_UNIT_DIAGRAM_DIMENSION_TITLE_CNT" val="3"/>
  <p:tag name="KSO_WM_DIAGRAM_GROUP_CODE" val="r1-1"/>
  <p:tag name="KSO_WM_UNIT_ID" val="diagram20170277_1*r_i*1_3"/>
  <p:tag name="KSO_WM_UNIT_LINE_FORE_SCHEMECOLOR_INDEX" val="14"/>
  <p:tag name="KSO_WM_UNIT_LINE_FILL_TYPE" val="2"/>
  <p:tag name="KSO_WM_UNIT_DIAGRAM_SCHEMECOLOR_ID" val="1"/>
  <p:tag name="KSO_WM_UNIT_USESOURCEFORMAT_APPLY" val="1"/>
</p:tagLst>
</file>

<file path=ppt/tags/tag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70277"/>
  <p:tag name="KSO_WM_UNIT_TYPE" val="r_i"/>
  <p:tag name="KSO_WM_UNIT_INDEX" val="1_4"/>
  <p:tag name="KSO_WM_UNIT_LAYERLEVEL" val="1_1"/>
  <p:tag name="KSO_WM_UNIT_DIAGRAM_CONTRAST_TITLE_CNT" val="2"/>
  <p:tag name="KSO_WM_UNIT_DIAGRAM_DIMENSION_TITLE_CNT" val="3"/>
  <p:tag name="KSO_WM_DIAGRAM_GROUP_CODE" val="r1-1"/>
  <p:tag name="KSO_WM_UNIT_ID" val="diagram20170277_1*r_i*1_4"/>
  <p:tag name="KSO_WM_UNIT_LINE_FORE_SCHEMECOLOR_INDEX" val="14"/>
  <p:tag name="KSO_WM_UNIT_LINE_FILL_TYPE" val="2"/>
  <p:tag name="KSO_WM_UNIT_DIAGRAM_SCHEMECOLOR_ID" val="1"/>
  <p:tag name="KSO_WM_UNIT_USESOURCEFORMAT_APPLY" val="1"/>
</p:tagLst>
</file>

<file path=ppt/tags/tag25.xml><?xml version="1.0" encoding="utf-8"?>
<p:tagLst xmlns:a="http://schemas.openxmlformats.org/drawingml/2006/main" xmlns:r="http://schemas.openxmlformats.org/officeDocument/2006/relationships" xmlns:p="http://schemas.openxmlformats.org/presentationml/2006/main">
  <p:tag name="KSO_WM_UNIT_TABLE_BEAUTIFY" val="smartTable{1baab6d3-038a-4c57-8a96-f2ad2a035347}"/>
  <p:tag name="TABLE_ENDDRAG_ORIGIN_RECT" val="743*173"/>
  <p:tag name="TABLE_ENDDRAG_RECT" val="80*238*743*173"/>
</p:tagLst>
</file>

<file path=ppt/tags/tag26.xml><?xml version="1.0" encoding="utf-8"?>
<p:tagLst xmlns:a="http://schemas.openxmlformats.org/drawingml/2006/main" xmlns:r="http://schemas.openxmlformats.org/officeDocument/2006/relationships" xmlns:p="http://schemas.openxmlformats.org/presentationml/2006/main">
  <p:tag name="KSO_WM_UNIT_TABLE_BEAUTIFY" val="smartTable{1baab6d3-038a-4c57-8a96-f2ad2a035347}"/>
  <p:tag name="TABLE_ENDDRAG_ORIGIN_RECT" val="743*173"/>
  <p:tag name="TABLE_ENDDRAG_RECT" val="80*238*743*173"/>
</p:tagLst>
</file>

<file path=ppt/tags/tag2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546,&quot;width&quot;:7412}"/>
</p:tagLst>
</file>

<file path=ppt/tags/tag2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546,&quot;width&quot;:7412}"/>
</p:tagLst>
</file>

<file path=ppt/tags/tag2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688,&quot;width&quot;:19200}"/>
</p:tagLst>
</file>

<file path=ppt/tags/tag3.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SUBTYPE" val="a"/>
  <p:tag name="KSO_WM_UNIT_NOCLEAR" val="0"/>
  <p:tag name="KSO_WM_UNIT_HIGHLIGHT" val="0"/>
  <p:tag name="KSO_WM_UNIT_COMPATIBLE" val="0"/>
  <p:tag name="KSO_WM_UNIT_DIAGRAM_ISNUMVISUAL" val="0"/>
  <p:tag name="KSO_WM_UNIT_DIAGRAM_ISREFERUNIT" val="0"/>
  <p:tag name="KSO_WM_UNIT_PLACING_PICTURE_MD4" val="0"/>
  <p:tag name="KSO_WM_DIAGRAM_GROUP_CODE" val="l1-1"/>
  <p:tag name="KSO_WM_UNIT_TYPE" val="l_h_f"/>
  <p:tag name="KSO_WM_UNIT_INDEX" val="1_1_1"/>
  <p:tag name="KSO_WM_UNIT_ID" val="diagram20198924_3*l_h_f*1_1_1"/>
  <p:tag name="KSO_WM_TEMPLATE_CATEGORY" val="diagram"/>
  <p:tag name="KSO_WM_TEMPLATE_INDEX" val="20198924"/>
  <p:tag name="KSO_WM_UNIT_LAYERLEVEL" val="1_1_1"/>
  <p:tag name="KSO_WM_TAG_VERSION" val="1.0"/>
  <p:tag name="KSO_WM_BEAUTIFY_FLAG" val="#wm#"/>
  <p:tag name="KSO_WM_UNIT_PRESET_TEXT" val="单击此处添加文本具体内容，简明扼要的阐述您的观点。"/>
  <p:tag name="KSO_WM_UNIT_TEXT_FILL_FORE_SCHEMECOLOR_INDEX" val="14"/>
  <p:tag name="KSO_WM_UNIT_TEXT_FILL_TYPE" val="1"/>
</p:tagLst>
</file>

<file path=ppt/tags/tag3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634_4*l_h_a*1_1_1"/>
  <p:tag name="KSO_WM_TEMPLATE_CATEGORY" val="diagram"/>
  <p:tag name="KSO_WM_TEMPLATE_INDEX" val="634"/>
  <p:tag name="KSO_WM_UNIT_LAYERLEVEL" val="1_1_1"/>
  <p:tag name="KSO_WM_TAG_VERSION" val="1.0"/>
  <p:tag name="KSO_WM_BEAUTIFY_FLAG" val="#wm#"/>
  <p:tag name="KSO_WM_UNIT_PRESET_TEXT" val="添加标题"/>
  <p:tag name="KSO_WM_UNIT_FILL_FORE_SCHEMECOLOR_INDEX" val="5"/>
  <p:tag name="KSO_WM_UNIT_FILL_TYPE" val="1"/>
  <p:tag name="KSO_WM_UNIT_TEXT_FILL_FORE_SCHEMECOLOR_INDEX" val="14"/>
  <p:tag name="KSO_WM_UNIT_TEXT_FILL_TYPE" val="1"/>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634_4*l_h_i*1_1_1"/>
  <p:tag name="KSO_WM_TEMPLATE_CATEGORY" val="diagram"/>
  <p:tag name="KSO_WM_TEMPLATE_INDEX" val="634"/>
  <p:tag name="KSO_WM_UNIT_LAYERLEVEL" val="1_1_1"/>
  <p:tag name="KSO_WM_TAG_VERSION" val="1.0"/>
  <p:tag name="KSO_WM_BEAUTIFY_FLAG" val="#wm#"/>
  <p:tag name="KSO_WM_UNIT_TEXT_FILL_FORE_SCHEMECOLOR_INDEX" val="5"/>
  <p:tag name="KSO_WM_UNIT_TEXT_FILL_TYPE" val="1"/>
</p:tagLst>
</file>

<file path=ppt/tags/tag3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634_4*l_h_f*1_1_1"/>
  <p:tag name="KSO_WM_TEMPLATE_CATEGORY" val="diagram"/>
  <p:tag name="KSO_WM_TEMPLATE_INDEX" val="634"/>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3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634_4*l_h_a*1_2_1"/>
  <p:tag name="KSO_WM_TEMPLATE_CATEGORY" val="diagram"/>
  <p:tag name="KSO_WM_TEMPLATE_INDEX" val="634"/>
  <p:tag name="KSO_WM_UNIT_LAYERLEVEL" val="1_1_1"/>
  <p:tag name="KSO_WM_TAG_VERSION" val="1.0"/>
  <p:tag name="KSO_WM_BEAUTIFY_FLAG" val="#wm#"/>
  <p:tag name="KSO_WM_UNIT_PRESET_TEXT" val="添加标题"/>
  <p:tag name="KSO_WM_UNIT_FILL_FORE_SCHEMECOLOR_INDEX" val="6"/>
  <p:tag name="KSO_WM_UNIT_FILL_TYPE" val="1"/>
  <p:tag name="KSO_WM_UNIT_TEXT_FILL_FORE_SCHEMECOLOR_INDEX" val="14"/>
  <p:tag name="KSO_WM_UNIT_TEXT_FILL_TYPE" val="1"/>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634_4*l_h_i*1_2_1"/>
  <p:tag name="KSO_WM_TEMPLATE_CATEGORY" val="diagram"/>
  <p:tag name="KSO_WM_TEMPLATE_INDEX" val="634"/>
  <p:tag name="KSO_WM_UNIT_LAYERLEVEL" val="1_1_1"/>
  <p:tag name="KSO_WM_TAG_VERSION" val="1.0"/>
  <p:tag name="KSO_WM_BEAUTIFY_FLAG" val="#wm#"/>
  <p:tag name="KSO_WM_UNIT_TEXT_FILL_FORE_SCHEMECOLOR_INDEX" val="6"/>
  <p:tag name="KSO_WM_UNIT_TEXT_FILL_TYPE" val="1"/>
</p:tagLst>
</file>

<file path=ppt/tags/tag3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634_4*l_h_a*1_3_1"/>
  <p:tag name="KSO_WM_TEMPLATE_CATEGORY" val="diagram"/>
  <p:tag name="KSO_WM_TEMPLATE_INDEX" val="634"/>
  <p:tag name="KSO_WM_UNIT_LAYERLEVEL" val="1_1_1"/>
  <p:tag name="KSO_WM_TAG_VERSION" val="1.0"/>
  <p:tag name="KSO_WM_BEAUTIFY_FLAG" val="#wm#"/>
  <p:tag name="KSO_WM_UNIT_PRESET_TEXT" val="添加标题"/>
  <p:tag name="KSO_WM_UNIT_FILL_FORE_SCHEMECOLOR_INDEX" val="7"/>
  <p:tag name="KSO_WM_UNIT_FILL_TYPE" val="1"/>
  <p:tag name="KSO_WM_UNIT_TEXT_FILL_FORE_SCHEMECOLOR_INDEX" val="14"/>
  <p:tag name="KSO_WM_UNIT_TEXT_FILL_TYPE" val="1"/>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634_4*l_h_i*1_3_1"/>
  <p:tag name="KSO_WM_TEMPLATE_CATEGORY" val="diagram"/>
  <p:tag name="KSO_WM_TEMPLATE_INDEX" val="634"/>
  <p:tag name="KSO_WM_UNIT_LAYERLEVEL" val="1_1_1"/>
  <p:tag name="KSO_WM_TAG_VERSION" val="1.0"/>
  <p:tag name="KSO_WM_BEAUTIFY_FLAG" val="#wm#"/>
  <p:tag name="KSO_WM_UNIT_TEXT_FILL_FORE_SCHEMECOLOR_INDEX" val="7"/>
  <p:tag name="KSO_WM_UNIT_TEXT_FILL_TYPE" val="1"/>
</p:tagLst>
</file>

<file path=ppt/tags/tag3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634_4*l_h_f*1_3_1"/>
  <p:tag name="KSO_WM_TEMPLATE_CATEGORY" val="diagram"/>
  <p:tag name="KSO_WM_TEMPLATE_INDEX" val="634"/>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3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634_4*l_h_a*1_4_1"/>
  <p:tag name="KSO_WM_TEMPLATE_CATEGORY" val="diagram"/>
  <p:tag name="KSO_WM_TEMPLATE_INDEX" val="634"/>
  <p:tag name="KSO_WM_UNIT_LAYERLEVEL" val="1_1_1"/>
  <p:tag name="KSO_WM_TAG_VERSION" val="1.0"/>
  <p:tag name="KSO_WM_BEAUTIFY_FLAG" val="#wm#"/>
  <p:tag name="KSO_WM_UNIT_PRESET_TEXT" val="添加标题"/>
  <p:tag name="KSO_WM_UNIT_FILL_FORE_SCHEMECOLOR_INDEX" val="8"/>
  <p:tag name="KSO_WM_UNIT_FILL_TYPE" val="1"/>
  <p:tag name="KSO_WM_UNIT_TEXT_FILL_FORE_SCHEMECOLOR_INDEX" val="14"/>
  <p:tag name="KSO_WM_UNIT_TEXT_FILL_TYPE" val="1"/>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634_4*l_h_i*1_4_1"/>
  <p:tag name="KSO_WM_TEMPLATE_CATEGORY" val="diagram"/>
  <p:tag name="KSO_WM_TEMPLATE_INDEX" val="634"/>
  <p:tag name="KSO_WM_UNIT_LAYERLEVEL" val="1_1_1"/>
  <p:tag name="KSO_WM_TAG_VERSION" val="1.0"/>
  <p:tag name="KSO_WM_BEAUTIFY_FLAG" val="#wm#"/>
  <p:tag name="KSO_WM_UNIT_TEXT_FILL_FORE_SCHEMECOLOR_INDEX" val="8"/>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PLACING_PICTURE_MD4" val="0"/>
  <p:tag name="KSO_WM_DIAGRAM_GROUP_CODE" val="l1-1"/>
  <p:tag name="KSO_WM_UNIT_TYPE" val="l_h_a"/>
  <p:tag name="KSO_WM_UNIT_INDEX" val="1_2_1"/>
  <p:tag name="KSO_WM_UNIT_ID" val="diagram20198924_3*l_h_a*1_2_1"/>
  <p:tag name="KSO_WM_TEMPLATE_CATEGORY" val="diagram"/>
  <p:tag name="KSO_WM_TEMPLATE_INDEX" val="20198924"/>
  <p:tag name="KSO_WM_UNIT_LAYERLEVEL" val="1_1_1"/>
  <p:tag name="KSO_WM_TAG_VERSION" val="1.0"/>
  <p:tag name="KSO_WM_BEAUTIFY_FLAG" val="#wm#"/>
  <p:tag name="KSO_WM_UNIT_PRESET_TEXT" val="添加标题"/>
  <p:tag name="KSO_WM_UNIT_TEXT_FILL_FORE_SCHEMECOLOR_INDEX" val="13"/>
  <p:tag name="KSO_WM_UNIT_TEXT_FILL_TYPE" val="1"/>
</p:tagLst>
</file>

<file path=ppt/tags/tag40.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634_4*l_h_f*1_4_1"/>
  <p:tag name="KSO_WM_TEMPLATE_CATEGORY" val="diagram"/>
  <p:tag name="KSO_WM_TEMPLATE_INDEX" val="634"/>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4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634_4*l_h_f*1_1_1"/>
  <p:tag name="KSO_WM_TEMPLATE_CATEGORY" val="diagram"/>
  <p:tag name="KSO_WM_TEMPLATE_INDEX" val="634"/>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4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688,&quot;width&quot;:19200}"/>
</p:tagLst>
</file>

<file path=ppt/tags/tag43.xml><?xml version="1.0" encoding="utf-8"?>
<p:tagLst xmlns:a="http://schemas.openxmlformats.org/drawingml/2006/main" xmlns:r="http://schemas.openxmlformats.org/officeDocument/2006/relationships" xmlns:p="http://schemas.openxmlformats.org/presentationml/2006/main">
  <p:tag name="KSO_WM_UNIT_TABLE_BEAUTIFY" val="smartTable{18fcc3aa-9e24-4862-9cdb-fa2be623aca0}"/>
  <p:tag name="TABLE_ENDDRAG_ORIGIN_RECT" val="736*263"/>
  <p:tag name="TABLE_ENDDRAG_RECT" val="81*208*736*263"/>
</p:tagLst>
</file>

<file path=ppt/tags/tag44.xml><?xml version="1.0" encoding="utf-8"?>
<p:tagLst xmlns:a="http://schemas.openxmlformats.org/drawingml/2006/main" xmlns:r="http://schemas.openxmlformats.org/officeDocument/2006/relationships" xmlns:p="http://schemas.openxmlformats.org/presentationml/2006/main">
  <p:tag name="KSO_WM_UNIT_TABLE_BEAUTIFY" val="smartTable{18fcc3aa-9e24-4862-9cdb-fa2be623aca0}"/>
  <p:tag name="TABLE_ENDDRAG_ORIGIN_RECT" val="736*263"/>
  <p:tag name="TABLE_ENDDRAG_RECT" val="81*208*736*263"/>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5"/>
  <p:tag name="KSO_WM_UNIT_ID" val="diagram20168518_3*l_h_i*1_1_5"/>
  <p:tag name="KSO_WM_TEMPLATE_CATEGORY" val="diagram"/>
  <p:tag name="KSO_WM_TEMPLATE_INDEX" val="20168518"/>
  <p:tag name="KSO_WM_UNIT_LAYERLEVEL" val="1_1_1"/>
  <p:tag name="KSO_WM_TAG_VERSION" val="1.0"/>
  <p:tag name="KSO_WM_BEAUTIFY_FLAG" val="#wm#"/>
  <p:tag name="KSO_WM_UNIT_FILL_FORE_SCHEMECOLOR_INDEX" val="5"/>
  <p:tag name="KSO_WM_UNIT_FILL_TYPE" val="1"/>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5"/>
  <p:tag name="KSO_WM_UNIT_ID" val="diagram20168518_3*l_h_i*1_2_5"/>
  <p:tag name="KSO_WM_TEMPLATE_CATEGORY" val="diagram"/>
  <p:tag name="KSO_WM_TEMPLATE_INDEX" val="20168518"/>
  <p:tag name="KSO_WM_UNIT_LAYERLEVEL" val="1_1_1"/>
  <p:tag name="KSO_WM_TAG_VERSION" val="1.0"/>
  <p:tag name="KSO_WM_BEAUTIFY_FLAG" val="#wm#"/>
  <p:tag name="KSO_WM_UNIT_FILL_FORE_SCHEMECOLOR_INDEX" val="7"/>
  <p:tag name="KSO_WM_UNIT_FILL_TYPE" val="1"/>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5"/>
  <p:tag name="KSO_WM_UNIT_ID" val="diagram20168518_3*l_h_i*1_3_5"/>
  <p:tag name="KSO_WM_TEMPLATE_CATEGORY" val="diagram"/>
  <p:tag name="KSO_WM_TEMPLATE_INDEX" val="20168518"/>
  <p:tag name="KSO_WM_UNIT_LAYERLEVEL" val="1_1_1"/>
  <p:tag name="KSO_WM_TAG_VERSION" val="1.0"/>
  <p:tag name="KSO_WM_BEAUTIFY_FLAG" val="#wm#"/>
  <p:tag name="KSO_WM_UNIT_FILL_FORE_SCHEMECOLOR_INDEX" val="6"/>
  <p:tag name="KSO_WM_UNIT_FILL_TYPE" val="1"/>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168518_3*l_h_i*1_1_4"/>
  <p:tag name="KSO_WM_TEMPLATE_CATEGORY" val="diagram"/>
  <p:tag name="KSO_WM_TEMPLATE_INDEX" val="20168518"/>
  <p:tag name="KSO_WM_UNIT_LAYERLEVEL" val="1_1_1"/>
  <p:tag name="KSO_WM_TAG_VERSION" val="1.0"/>
  <p:tag name="KSO_WM_BEAUTIFY_FLAG" val="#wm#"/>
  <p:tag name="KSO_WM_UNIT_FILL_FORE_SCHEMECOLOR_INDEX" val="5"/>
  <p:tag name="KSO_WM_UNIT_FILL_TYPE" val="1"/>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168518_3*l_h_i*1_2_3"/>
  <p:tag name="KSO_WM_TEMPLATE_CATEGORY" val="diagram"/>
  <p:tag name="KSO_WM_TEMPLATE_INDEX" val="20168518"/>
  <p:tag name="KSO_WM_UNIT_LAYERLEVEL" val="1_1_1"/>
  <p:tag name="KSO_WM_TAG_VERSION" val="1.0"/>
  <p:tag name="KSO_WM_BEAUTIFY_FLAG" val="#wm#"/>
  <p:tag name="KSO_WM_UNIT_FILL_FORE_SCHEMECOLOR_INDEX" val="7"/>
  <p:tag name="KSO_WM_UNIT_FILL_TYPE" val="1"/>
</p:tagLst>
</file>

<file path=ppt/tags/tag5.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SUBTYPE" val="a"/>
  <p:tag name="KSO_WM_UNIT_NOCLEAR" val="0"/>
  <p:tag name="KSO_WM_UNIT_HIGHLIGHT" val="0"/>
  <p:tag name="KSO_WM_UNIT_COMPATIBLE" val="0"/>
  <p:tag name="KSO_WM_UNIT_DIAGRAM_ISNUMVISUAL" val="0"/>
  <p:tag name="KSO_WM_UNIT_DIAGRAM_ISREFERUNIT" val="0"/>
  <p:tag name="KSO_WM_UNIT_PLACING_PICTURE_MD4" val="0"/>
  <p:tag name="KSO_WM_DIAGRAM_GROUP_CODE" val="l1-1"/>
  <p:tag name="KSO_WM_UNIT_TYPE" val="l_h_f"/>
  <p:tag name="KSO_WM_UNIT_INDEX" val="1_2_1"/>
  <p:tag name="KSO_WM_UNIT_ID" val="diagram20198924_3*l_h_f*1_2_1"/>
  <p:tag name="KSO_WM_TEMPLATE_CATEGORY" val="diagram"/>
  <p:tag name="KSO_WM_TEMPLATE_INDEX" val="20198924"/>
  <p:tag name="KSO_WM_UNIT_LAYERLEVEL" val="1_1_1"/>
  <p:tag name="KSO_WM_TAG_VERSION" val="1.0"/>
  <p:tag name="KSO_WM_BEAUTIFY_FLAG" val="#wm#"/>
  <p:tag name="KSO_WM_UNIT_PRESET_TEXT" val="单击此处添加文本具体内容，简明扼要的阐述您的观点。"/>
  <p:tag name="KSO_WM_UNIT_TEXT_FILL_FORE_SCHEMECOLOR_INDEX" val="14"/>
  <p:tag name="KSO_WM_UNIT_TEXT_FILL_TYPE" val="1"/>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20168518_3*l_h_i*1_3_4"/>
  <p:tag name="KSO_WM_TEMPLATE_CATEGORY" val="diagram"/>
  <p:tag name="KSO_WM_TEMPLATE_INDEX" val="20168518"/>
  <p:tag name="KSO_WM_UNIT_LAYERLEVEL" val="1_1_1"/>
  <p:tag name="KSO_WM_TAG_VERSION" val="1.0"/>
  <p:tag name="KSO_WM_BEAUTIFY_FLAG" val="#wm#"/>
  <p:tag name="KSO_WM_UNIT_FILL_FORE_SCHEMECOLOR_INDEX" val="6"/>
  <p:tag name="KSO_WM_UNIT_FILL_TYPE" val="1"/>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168518_3*l_h_i*1_1_1"/>
  <p:tag name="KSO_WM_TEMPLATE_CATEGORY" val="diagram"/>
  <p:tag name="KSO_WM_TEMPLATE_INDEX" val="20168518"/>
  <p:tag name="KSO_WM_UNIT_LAYERLEVEL" val="1_1_1"/>
  <p:tag name="KSO_WM_TAG_VERSION" val="1.0"/>
  <p:tag name="KSO_WM_BEAUTIFY_FLAG" val="#wm#"/>
  <p:tag name="KSO_WM_UNIT_TEXT_FILL_FORE_SCHEMECOLOR_INDEX" val="14"/>
  <p:tag name="KSO_WM_UNIT_TEXT_FILL_TYPE" val="1"/>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168518_3*l_h_i*1_2_1"/>
  <p:tag name="KSO_WM_TEMPLATE_CATEGORY" val="diagram"/>
  <p:tag name="KSO_WM_TEMPLATE_INDEX" val="20168518"/>
  <p:tag name="KSO_WM_UNIT_LAYERLEVEL" val="1_1_1"/>
  <p:tag name="KSO_WM_TAG_VERSION" val="1.0"/>
  <p:tag name="KSO_WM_BEAUTIFY_FLAG" val="#wm#"/>
  <p:tag name="KSO_WM_UNIT_TEXT_FILL_FORE_SCHEMECOLOR_INDEX" val="14"/>
  <p:tag name="KSO_WM_UNIT_TEXT_FILL_TYPE" val="1"/>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168518_3*l_h_i*1_3_1"/>
  <p:tag name="KSO_WM_TEMPLATE_CATEGORY" val="diagram"/>
  <p:tag name="KSO_WM_TEMPLATE_INDEX" val="20168518"/>
  <p:tag name="KSO_WM_UNIT_LAYERLEVEL" val="1_1_1"/>
  <p:tag name="KSO_WM_TAG_VERSION" val="1.0"/>
  <p:tag name="KSO_WM_BEAUTIFY_FLAG" val="#wm#"/>
  <p:tag name="KSO_WM_UNIT_TEXT_FILL_FORE_SCHEMECOLOR_INDEX" val="14"/>
  <p:tag name="KSO_WM_UNIT_TEXT_FILL_TYPE" val="1"/>
</p:tagLst>
</file>

<file path=ppt/tags/tag54.xml><?xml version="1.0" encoding="utf-8"?>
<p:tagLst xmlns:a="http://schemas.openxmlformats.org/drawingml/2006/main" xmlns:r="http://schemas.openxmlformats.org/officeDocument/2006/relationships" xmlns:p="http://schemas.openxmlformats.org/presentationml/2006/main">
  <p:tag name="KSO_WM_UNIT_NOCLEAR" val="0"/>
  <p:tag name="KSO_WM_UNIT_VALUE" val="4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68518_3*l_h_f*1_1_1"/>
  <p:tag name="KSO_WM_TEMPLATE_CATEGORY" val="diagram"/>
  <p:tag name="KSO_WM_TEMPLATE_INDEX" val="20168518"/>
  <p:tag name="KSO_WM_UNIT_LAYERLEVEL" val="1_1_1"/>
  <p:tag name="KSO_WM_TAG_VERSION" val="1.0"/>
  <p:tag name="KSO_WM_BEAUTIFY_FLAG" val="#wm#"/>
  <p:tag name="KSO_WM_UNIT_PRESET_TEXT" val="单击此处添加文本具体内容，简明扼要的阐述您的观点。"/>
  <p:tag name="KSO_WM_UNIT_TEXT_FILL_FORE_SCHEMECOLOR_INDEX" val="14"/>
  <p:tag name="KSO_WM_UNIT_TEXT_FILL_TYPE" val="1"/>
</p:tagLst>
</file>

<file path=ppt/tags/tag55.xml><?xml version="1.0" encoding="utf-8"?>
<p:tagLst xmlns:a="http://schemas.openxmlformats.org/drawingml/2006/main" xmlns:r="http://schemas.openxmlformats.org/officeDocument/2006/relationships" xmlns:p="http://schemas.openxmlformats.org/presentationml/2006/main">
  <p:tag name="KSO_WM_UNIT_NOCLEAR" val="0"/>
  <p:tag name="KSO_WM_UNIT_VALUE" val="4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168518_3*l_h_f*1_2_1"/>
  <p:tag name="KSO_WM_TEMPLATE_CATEGORY" val="diagram"/>
  <p:tag name="KSO_WM_TEMPLATE_INDEX" val="20168518"/>
  <p:tag name="KSO_WM_UNIT_LAYERLEVEL" val="1_1_1"/>
  <p:tag name="KSO_WM_TAG_VERSION" val="1.0"/>
  <p:tag name="KSO_WM_BEAUTIFY_FLAG" val="#wm#"/>
  <p:tag name="KSO_WM_UNIT_PRESET_TEXT" val="单击此处添加文本具体内容，简明扼要的阐述您的观点。"/>
  <p:tag name="KSO_WM_UNIT_TEXT_FILL_FORE_SCHEMECOLOR_INDEX" val="14"/>
  <p:tag name="KSO_WM_UNIT_TEXT_FILL_TYPE" val="1"/>
</p:tagLst>
</file>

<file path=ppt/tags/tag56.xml><?xml version="1.0" encoding="utf-8"?>
<p:tagLst xmlns:a="http://schemas.openxmlformats.org/drawingml/2006/main" xmlns:r="http://schemas.openxmlformats.org/officeDocument/2006/relationships" xmlns:p="http://schemas.openxmlformats.org/presentationml/2006/main">
  <p:tag name="KSO_WM_UNIT_NOCLEAR" val="0"/>
  <p:tag name="KSO_WM_UNIT_VALUE" val="4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168518_3*l_h_f*1_3_1"/>
  <p:tag name="KSO_WM_TEMPLATE_CATEGORY" val="diagram"/>
  <p:tag name="KSO_WM_TEMPLATE_INDEX" val="20168518"/>
  <p:tag name="KSO_WM_UNIT_LAYERLEVEL" val="1_1_1"/>
  <p:tag name="KSO_WM_TAG_VERSION" val="1.0"/>
  <p:tag name="KSO_WM_BEAUTIFY_FLAG" val="#wm#"/>
  <p:tag name="KSO_WM_UNIT_PRESET_TEXT" val="单击此处添加文本具体内容，简明扼要的阐述您的观点。"/>
  <p:tag name="KSO_WM_UNIT_TEXT_FILL_FORE_SCHEMECOLOR_INDEX" val="14"/>
  <p:tag name="KSO_WM_UNIT_TEXT_FILL_TYPE" val="1"/>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68518_3*l_h_i*1_1_1"/>
  <p:tag name="KSO_WM_TEMPLATE_CATEGORY" val="diagram"/>
  <p:tag name="KSO_WM_TEMPLATE_INDEX" val="20168518"/>
  <p:tag name="KSO_WM_UNIT_LAYERLEVEL" val="1_1_1"/>
  <p:tag name="KSO_WM_TAG_VERSION" val="1.0"/>
  <p:tag name="KSO_WM_BEAUTIFY_FLAG" val="#wm#"/>
  <p:tag name="KSO_WM_UNIT_FILL_FORE_SCHEMECOLOR_INDEX" val="5"/>
  <p:tag name="KSO_WM_UNIT_FILL_TYPE" val="1"/>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168518_3*l_h_i*1_2_1"/>
  <p:tag name="KSO_WM_TEMPLATE_CATEGORY" val="diagram"/>
  <p:tag name="KSO_WM_TEMPLATE_INDEX" val="20168518"/>
  <p:tag name="KSO_WM_UNIT_LAYERLEVEL" val="1_1_1"/>
  <p:tag name="KSO_WM_TAG_VERSION" val="1.0"/>
  <p:tag name="KSO_WM_BEAUTIFY_FLAG" val="#wm#"/>
  <p:tag name="KSO_WM_UNIT_FILL_FORE_SCHEMECOLOR_INDEX" val="7"/>
  <p:tag name="KSO_WM_UNIT_FILL_TYPE" val="1"/>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168518_3*l_h_i*1_3_1"/>
  <p:tag name="KSO_WM_TEMPLATE_CATEGORY" val="diagram"/>
  <p:tag name="KSO_WM_TEMPLATE_INDEX" val="20168518"/>
  <p:tag name="KSO_WM_UNIT_LAYERLEVEL" val="1_1_1"/>
  <p:tag name="KSO_WM_TAG_VERSION" val="1.0"/>
  <p:tag name="KSO_WM_BEAUTIFY_FLAG" val="#wm#"/>
  <p:tag name="KSO_WM_UNIT_FILL_FORE_SCHEMECOLOR_INDEX" val="6"/>
  <p:tag name="KSO_WM_UNIT_FILL_TYPE" val="1"/>
</p:tagLst>
</file>

<file path=ppt/tags/tag6.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PLACING_PICTURE_MD4" val="0"/>
  <p:tag name="KSO_WM_DIAGRAM_GROUP_CODE" val="l1-1"/>
  <p:tag name="KSO_WM_UNIT_TYPE" val="l_h_a"/>
  <p:tag name="KSO_WM_UNIT_INDEX" val="1_3_1"/>
  <p:tag name="KSO_WM_UNIT_ID" val="diagram20198924_3*l_h_a*1_3_1"/>
  <p:tag name="KSO_WM_TEMPLATE_CATEGORY" val="diagram"/>
  <p:tag name="KSO_WM_TEMPLATE_INDEX" val="20198924"/>
  <p:tag name="KSO_WM_UNIT_LAYERLEVEL" val="1_1_1"/>
  <p:tag name="KSO_WM_TAG_VERSION" val="1.0"/>
  <p:tag name="KSO_WM_BEAUTIFY_FLAG" val="#wm#"/>
  <p:tag name="KSO_WM_UNIT_PRESET_TEXT" val="添加标题"/>
  <p:tag name="KSO_WM_UNIT_TEXT_FILL_FORE_SCHEMECOLOR_INDEX" val="13"/>
  <p:tag name="KSO_WM_UNIT_TEXT_FILL_TYPE" val="1"/>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168518_3*l_h_i*1_3_3"/>
  <p:tag name="KSO_WM_TEMPLATE_CATEGORY" val="diagram"/>
  <p:tag name="KSO_WM_TEMPLATE_INDEX" val="20168518"/>
  <p:tag name="KSO_WM_UNIT_LAYERLEVEL" val="1_1_1"/>
  <p:tag name="KSO_WM_TAG_VERSION" val="1.0"/>
  <p:tag name="KSO_WM_BEAUTIFY_FLAG" val="#wm#"/>
  <p:tag name="KSO_WM_UNIT_FILL_FORE_SCHEMECOLOR_INDEX" val="6"/>
  <p:tag name="KSO_WM_UNIT_FILL_TYPE" val="1"/>
</p:tagLst>
</file>

<file path=ppt/tags/tag61.xml><?xml version="1.0" encoding="utf-8"?>
<p:tagLst xmlns:a="http://schemas.openxmlformats.org/drawingml/2006/main" xmlns:r="http://schemas.openxmlformats.org/officeDocument/2006/relationships" xmlns:p="http://schemas.openxmlformats.org/presentationml/2006/main">
  <p:tag name="KSO_WM_UNIT_VALUE" val="88*88"/>
  <p:tag name="KSO_WM_UNIT_HIGHLIGHT" val="0"/>
  <p:tag name="KSO_WM_UNIT_COMPATIBLE" val="0"/>
  <p:tag name="KSO_WM_UNIT_DIAGRAM_ISNUMVISUAL" val="0"/>
  <p:tag name="KSO_WM_UNIT_DIAGRAM_ISREFERUNIT" val="0"/>
  <p:tag name="KSO_WM_DIAGRAM_GROUP_CODE" val="l1-1"/>
  <p:tag name="KSO_WM_UNIT_TYPE" val="l_h_x"/>
  <p:tag name="KSO_WM_UNIT_INDEX" val="1_3_1"/>
  <p:tag name="KSO_WM_UNIT_ID" val="diagram20168518_3*l_h_x*1_3_1"/>
  <p:tag name="KSO_WM_TEMPLATE_CATEGORY" val="diagram"/>
  <p:tag name="KSO_WM_TEMPLATE_INDEX" val="20168518"/>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62.xml><?xml version="1.0" encoding="utf-8"?>
<p:tagLst xmlns:a="http://schemas.openxmlformats.org/drawingml/2006/main" xmlns:r="http://schemas.openxmlformats.org/officeDocument/2006/relationships" xmlns:p="http://schemas.openxmlformats.org/presentationml/2006/main">
  <p:tag name="KSO_WM_UNIT_NOCLEAR" val="0"/>
  <p:tag name="KSO_WM_UNIT_VALUE" val="4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68518_3*l_h_f*1_1_1"/>
  <p:tag name="KSO_WM_TEMPLATE_CATEGORY" val="diagram"/>
  <p:tag name="KSO_WM_TEMPLATE_INDEX" val="20168518"/>
  <p:tag name="KSO_WM_UNIT_LAYERLEVEL" val="1_1_1"/>
  <p:tag name="KSO_WM_TAG_VERSION" val="1.0"/>
  <p:tag name="KSO_WM_BEAUTIFY_FLAG" val="#wm#"/>
  <p:tag name="KSO_WM_UNIT_PRESET_TEXT" val="单击此处添加文本具体内容，简明扼要的阐述您的观点。"/>
  <p:tag name="KSO_WM_UNIT_TEXT_FILL_FORE_SCHEMECOLOR_INDEX" val="14"/>
  <p:tag name="KSO_WM_UNIT_TEXT_FILL_TYPE" val="1"/>
</p:tagLst>
</file>

<file path=ppt/tags/tag63.xml><?xml version="1.0" encoding="utf-8"?>
<p:tagLst xmlns:a="http://schemas.openxmlformats.org/drawingml/2006/main" xmlns:r="http://schemas.openxmlformats.org/officeDocument/2006/relationships" xmlns:p="http://schemas.openxmlformats.org/presentationml/2006/main">
  <p:tag name="KSO_WM_UNIT_VALUE" val="88*88"/>
  <p:tag name="KSO_WM_UNIT_HIGHLIGHT" val="0"/>
  <p:tag name="KSO_WM_UNIT_COMPATIBLE" val="0"/>
  <p:tag name="KSO_WM_UNIT_DIAGRAM_ISNUMVISUAL" val="0"/>
  <p:tag name="KSO_WM_UNIT_DIAGRAM_ISREFERUNIT" val="0"/>
  <p:tag name="KSO_WM_DIAGRAM_GROUP_CODE" val="l1-1"/>
  <p:tag name="KSO_WM_UNIT_TYPE" val="l_h_x"/>
  <p:tag name="KSO_WM_UNIT_INDEX" val="1_3_1"/>
  <p:tag name="KSO_WM_UNIT_ID" val="diagram20168518_3*l_h_x*1_3_1"/>
  <p:tag name="KSO_WM_TEMPLATE_CATEGORY" val="diagram"/>
  <p:tag name="KSO_WM_TEMPLATE_INDEX" val="20168518"/>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64.xml><?xml version="1.0" encoding="utf-8"?>
<p:tagLst xmlns:a="http://schemas.openxmlformats.org/drawingml/2006/main" xmlns:r="http://schemas.openxmlformats.org/officeDocument/2006/relationships" xmlns:p="http://schemas.openxmlformats.org/presentationml/2006/main">
  <p:tag name="KSO_WM_UNIT_VALUE" val="88*88"/>
  <p:tag name="KSO_WM_UNIT_HIGHLIGHT" val="0"/>
  <p:tag name="KSO_WM_UNIT_COMPATIBLE" val="0"/>
  <p:tag name="KSO_WM_UNIT_DIAGRAM_ISNUMVISUAL" val="0"/>
  <p:tag name="KSO_WM_UNIT_DIAGRAM_ISREFERUNIT" val="0"/>
  <p:tag name="KSO_WM_DIAGRAM_GROUP_CODE" val="l1-1"/>
  <p:tag name="KSO_WM_UNIT_TYPE" val="l_h_x"/>
  <p:tag name="KSO_WM_UNIT_INDEX" val="1_3_1"/>
  <p:tag name="KSO_WM_UNIT_ID" val="diagram20168518_3*l_h_x*1_3_1"/>
  <p:tag name="KSO_WM_TEMPLATE_CATEGORY" val="diagram"/>
  <p:tag name="KSO_WM_TEMPLATE_INDEX" val="20168518"/>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65.xml><?xml version="1.0" encoding="utf-8"?>
<p:tagLst xmlns:a="http://schemas.openxmlformats.org/drawingml/2006/main" xmlns:r="http://schemas.openxmlformats.org/officeDocument/2006/relationships" xmlns:p="http://schemas.openxmlformats.org/presentationml/2006/main">
  <p:tag name="KSO_WM_UNIT_NOCLEAR" val="0"/>
  <p:tag name="KSO_WM_UNIT_VALUE" val="4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68518_3*l_h_f*1_1_1"/>
  <p:tag name="KSO_WM_TEMPLATE_CATEGORY" val="diagram"/>
  <p:tag name="KSO_WM_TEMPLATE_INDEX" val="20168518"/>
  <p:tag name="KSO_WM_UNIT_LAYERLEVEL" val="1_1_1"/>
  <p:tag name="KSO_WM_TAG_VERSION" val="1.0"/>
  <p:tag name="KSO_WM_BEAUTIFY_FLAG" val="#wm#"/>
  <p:tag name="KSO_WM_UNIT_PRESET_TEXT" val="单击此处添加文本具体内容，简明扼要的阐述您的观点。"/>
  <p:tag name="KSO_WM_UNIT_TEXT_FILL_FORE_SCHEMECOLOR_INDEX" val="14"/>
  <p:tag name="KSO_WM_UNIT_TEXT_FILL_TYPE" val="1"/>
</p:tagLst>
</file>

<file path=ppt/tags/tag66.xml><?xml version="1.0" encoding="utf-8"?>
<p:tagLst xmlns:a="http://schemas.openxmlformats.org/drawingml/2006/main" xmlns:r="http://schemas.openxmlformats.org/officeDocument/2006/relationships" xmlns:p="http://schemas.openxmlformats.org/presentationml/2006/main">
  <p:tag name="KSO_WM_UNIT_NOCLEAR" val="0"/>
  <p:tag name="KSO_WM_UNIT_VALUE" val="4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68518_3*l_h_f*1_1_1"/>
  <p:tag name="KSO_WM_TEMPLATE_CATEGORY" val="diagram"/>
  <p:tag name="KSO_WM_TEMPLATE_INDEX" val="20168518"/>
  <p:tag name="KSO_WM_UNIT_LAYERLEVEL" val="1_1_1"/>
  <p:tag name="KSO_WM_TAG_VERSION" val="1.0"/>
  <p:tag name="KSO_WM_BEAUTIFY_FLAG" val="#wm#"/>
  <p:tag name="KSO_WM_UNIT_PRESET_TEXT" val="单击此处添加文本具体内容，简明扼要的阐述您的观点。"/>
  <p:tag name="KSO_WM_UNIT_TEXT_FILL_FORE_SCHEMECOLOR_INDEX" val="14"/>
  <p:tag name="KSO_WM_UNIT_TEXT_FILL_TYPE" val="1"/>
</p:tagLst>
</file>

<file path=ppt/tags/tag6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688,&quot;width&quot;:19200}"/>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74805_2*l_h_i*1_1_1"/>
  <p:tag name="KSO_WM_TEMPLATE_CATEGORY" val="diagram"/>
  <p:tag name="KSO_WM_TEMPLATE_INDEX" val="20174805"/>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174805_2*l_h_i*1_2_1"/>
  <p:tag name="KSO_WM_TEMPLATE_CATEGORY" val="diagram"/>
  <p:tag name="KSO_WM_TEMPLATE_INDEX" val="20174805"/>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7.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SUBTYPE" val="a"/>
  <p:tag name="KSO_WM_UNIT_NOCLEAR" val="0"/>
  <p:tag name="KSO_WM_UNIT_HIGHLIGHT" val="0"/>
  <p:tag name="KSO_WM_UNIT_COMPATIBLE" val="0"/>
  <p:tag name="KSO_WM_UNIT_DIAGRAM_ISNUMVISUAL" val="0"/>
  <p:tag name="KSO_WM_UNIT_DIAGRAM_ISREFERUNIT" val="0"/>
  <p:tag name="KSO_WM_UNIT_PLACING_PICTURE_MD4" val="0"/>
  <p:tag name="KSO_WM_DIAGRAM_GROUP_CODE" val="l1-1"/>
  <p:tag name="KSO_WM_UNIT_TYPE" val="l_h_f"/>
  <p:tag name="KSO_WM_UNIT_INDEX" val="1_3_1"/>
  <p:tag name="KSO_WM_UNIT_ID" val="diagram20198924_3*l_h_f*1_3_1"/>
  <p:tag name="KSO_WM_TEMPLATE_CATEGORY" val="diagram"/>
  <p:tag name="KSO_WM_TEMPLATE_INDEX" val="20198924"/>
  <p:tag name="KSO_WM_UNIT_LAYERLEVEL" val="1_1_1"/>
  <p:tag name="KSO_WM_TAG_VERSION" val="1.0"/>
  <p:tag name="KSO_WM_BEAUTIFY_FLAG" val="#wm#"/>
  <p:tag name="KSO_WM_UNIT_PRESET_TEXT" val="单击此处添加文本具体内容，简明扼要的阐述您的观点。"/>
  <p:tag name="KSO_WM_UNIT_TEXT_FILL_FORE_SCHEMECOLOR_INDEX" val="14"/>
  <p:tag name="KSO_WM_UNIT_TEXT_FILL_TYPE" val="1"/>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174805_2*l_h_i*1_1_2"/>
  <p:tag name="KSO_WM_TEMPLATE_CATEGORY" val="diagram"/>
  <p:tag name="KSO_WM_TEMPLATE_INDEX" val="20174805"/>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174805_2*l_h_i*1_2_2"/>
  <p:tag name="KSO_WM_TEMPLATE_CATEGORY" val="diagram"/>
  <p:tag name="KSO_WM_TEMPLATE_INDEX" val="20174805"/>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7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标题"/>
  <p:tag name="KSO_WM_UNIT_NOCLEAR" val="0"/>
  <p:tag name="KSO_WM_UNIT_VALUE" val="7"/>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174805_2*l_h_a*1_2_1"/>
  <p:tag name="KSO_WM_TEMPLATE_CATEGORY" val="diagram"/>
  <p:tag name="KSO_WM_TEMPLATE_INDEX" val="20174805"/>
  <p:tag name="KSO_WM_UNIT_LAYERLEVEL" val="1_1_1"/>
  <p:tag name="KSO_WM_TAG_VERSION" val="1.0"/>
  <p:tag name="KSO_WM_BEAUTIFY_FLAG" val="#wm#"/>
  <p:tag name="KSO_WM_UNIT_TEXT_FILL_FORE_SCHEMECOLOR_INDEX" val="13"/>
  <p:tag name="KSO_WM_UNIT_TEXT_FILL_TYPE" val="1"/>
</p:tagLst>
</file>

<file path=ppt/tags/tag7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标题"/>
  <p:tag name="KSO_WM_UNIT_NOCLEAR" val="0"/>
  <p:tag name="KSO_WM_UNIT_VALUE" val="7"/>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174805_2*l_h_a*1_1_1"/>
  <p:tag name="KSO_WM_TEMPLATE_CATEGORY" val="diagram"/>
  <p:tag name="KSO_WM_TEMPLATE_INDEX" val="20174805"/>
  <p:tag name="KSO_WM_UNIT_LAYERLEVEL" val="1_1_1"/>
  <p:tag name="KSO_WM_TAG_VERSION" val="1.0"/>
  <p:tag name="KSO_WM_BEAUTIFY_FLAG" val="#wm#"/>
  <p:tag name="KSO_WM_UNIT_TEXT_FILL_FORE_SCHEMECOLOR_INDEX" val="13"/>
  <p:tag name="KSO_WM_UNIT_TEXT_FILL_TYPE" val="1"/>
</p:tagLst>
</file>

<file path=ppt/tags/tag7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269_4*i*0"/>
  <p:tag name="KSO_WM_TEMPLATE_CATEGORY" val="diagram"/>
  <p:tag name="KSO_WM_TEMPLATE_INDEX" val="160269"/>
  <p:tag name="KSO_WM_UNIT_INDEX" val="0"/>
</p:tagLst>
</file>

<file path=ppt/tags/tag7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269_4*i*5"/>
  <p:tag name="KSO_WM_TEMPLATE_CATEGORY" val="diagram"/>
  <p:tag name="KSO_WM_TEMPLATE_INDEX" val="160269"/>
  <p:tag name="KSO_WM_UNIT_INDEX" val="5"/>
</p:tagLst>
</file>

<file path=ppt/tags/tag7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269_4*i*10"/>
  <p:tag name="KSO_WM_TEMPLATE_CATEGORY" val="diagram"/>
  <p:tag name="KSO_WM_TEMPLATE_INDEX" val="160269"/>
  <p:tag name="KSO_WM_UNIT_INDEX" val="10"/>
</p:tagLst>
</file>

<file path=ppt/tags/tag7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269_4*i*15"/>
  <p:tag name="KSO_WM_TEMPLATE_CATEGORY" val="diagram"/>
  <p:tag name="KSO_WM_TEMPLATE_INDEX" val="160269"/>
  <p:tag name="KSO_WM_UNIT_INDEX" val="15"/>
</p:tagLst>
</file>

<file path=ppt/tags/tag7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69"/>
  <p:tag name="KSO_WM_UNIT_TYPE" val="m_i"/>
  <p:tag name="KSO_WM_UNIT_INDEX" val="1_1"/>
  <p:tag name="KSO_WM_UNIT_ID" val="diagram160269_4*m_i*1_1"/>
  <p:tag name="KSO_WM_UNIT_CLEAR" val="1"/>
  <p:tag name="KSO_WM_UNIT_LAYERLEVEL" val="1_1"/>
  <p:tag name="KSO_WM_DIAGRAM_GROUP_CODE" val="m1-1"/>
  <p:tag name="KSO_WM_UNIT_FILL_FORE_SCHEMECOLOR_INDEX" val="5"/>
  <p:tag name="KSO_WM_UNIT_FILL_TYPE" val="1"/>
  <p:tag name="KSO_WM_UNIT_TEXT_FILL_FORE_SCHEMECOLOR_INDEX" val="13"/>
  <p:tag name="KSO_WM_UNIT_TEXT_FILL_TYPE" val="1"/>
</p:tagLst>
</file>

<file path=ppt/tags/tag7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69"/>
  <p:tag name="KSO_WM_UNIT_TYPE" val="m_i"/>
  <p:tag name="KSO_WM_UNIT_INDEX" val="1_2"/>
  <p:tag name="KSO_WM_UNIT_ID" val="diagram160269_4*m_i*1_2"/>
  <p:tag name="KSO_WM_UNIT_CLEAR" val="1"/>
  <p:tag name="KSO_WM_UNIT_LAYERLEVEL" val="1_1"/>
  <p:tag name="KSO_WM_DIAGRAM_GROUP_CODE" val="m1-1"/>
  <p:tag name="KSO_WM_UNIT_FILL_FORE_SCHEMECOLOR_INDEX" val="5"/>
  <p:tag name="KSO_WM_UNIT_FILL_TYPE" val="1"/>
  <p:tag name="KSO_WM_UNIT_TEXT_FILL_FORE_SCHEMECOLOR_INDEX" val="13"/>
  <p:tag name="KSO_WM_UNIT_TEXT_FILL_TYPE" val="1"/>
</p:tagLst>
</file>

<file path=ppt/tags/tag8.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PLACING_PICTURE_MD4" val="0"/>
  <p:tag name="KSO_WM_DIAGRAM_GROUP_CODE" val="l1-1"/>
  <p:tag name="KSO_WM_UNIT_TYPE" val="l_h_a"/>
  <p:tag name="KSO_WM_UNIT_INDEX" val="1_4_1"/>
  <p:tag name="KSO_WM_UNIT_ID" val="diagram20198924_3*l_h_a*1_4_1"/>
  <p:tag name="KSO_WM_TEMPLATE_CATEGORY" val="diagram"/>
  <p:tag name="KSO_WM_TEMPLATE_INDEX" val="20198924"/>
  <p:tag name="KSO_WM_UNIT_LAYERLEVEL" val="1_1_1"/>
  <p:tag name="KSO_WM_TAG_VERSION" val="1.0"/>
  <p:tag name="KSO_WM_BEAUTIFY_FLAG" val="#wm#"/>
  <p:tag name="KSO_WM_UNIT_PRESET_TEXT" val="添加标题"/>
  <p:tag name="KSO_WM_UNIT_TEXT_FILL_FORE_SCHEMECOLOR_INDEX" val="13"/>
  <p:tag name="KSO_WM_UNIT_TEXT_FILL_TYPE" val="1"/>
</p:tagLst>
</file>

<file path=ppt/tags/tag8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69"/>
  <p:tag name="KSO_WM_UNIT_TYPE" val="m_i"/>
  <p:tag name="KSO_WM_UNIT_INDEX" val="1_3"/>
  <p:tag name="KSO_WM_UNIT_ID" val="diagram160269_4*m_i*1_3"/>
  <p:tag name="KSO_WM_UNIT_CLEAR" val="1"/>
  <p:tag name="KSO_WM_UNIT_LAYERLEVEL" val="1_1"/>
  <p:tag name="KSO_WM_DIAGRAM_GROUP_CODE" val="m1-1"/>
  <p:tag name="KSO_WM_UNIT_FILL_FORE_SCHEMECOLOR_INDEX" val="5"/>
  <p:tag name="KSO_WM_UNIT_FILL_TYPE" val="1"/>
  <p:tag name="KSO_WM_UNIT_TEXT_FILL_FORE_SCHEMECOLOR_INDEX" val="13"/>
  <p:tag name="KSO_WM_UNIT_TEXT_FILL_TYPE" val="1"/>
</p:tagLst>
</file>

<file path=ppt/tags/tag8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69"/>
  <p:tag name="KSO_WM_UNIT_TYPE" val="m_h_a"/>
  <p:tag name="KSO_WM_UNIT_INDEX" val="1_4_1"/>
  <p:tag name="KSO_WM_UNIT_ID" val="diagram160269_4*m_h_a*1_4_1"/>
  <p:tag name="KSO_WM_UNIT_CLEAR" val="1"/>
  <p:tag name="KSO_WM_UNIT_LAYERLEVEL" val="1_1_1"/>
  <p:tag name="KSO_WM_UNIT_VALUE" val="25"/>
  <p:tag name="KSO_WM_UNIT_HIGHLIGHT" val="0"/>
  <p:tag name="KSO_WM_UNIT_COMPATIBLE" val="0"/>
  <p:tag name="KSO_WM_DIAGRAM_GROUP_CODE" val="m1-1"/>
  <p:tag name="KSO_WM_UNIT_PRESET_TEXT" val="LOREM"/>
  <p:tag name="KSO_WM_UNIT_FILL_FORE_SCHEMECOLOR_INDEX" val="5"/>
  <p:tag name="KSO_WM_UNIT_FILL_TYPE" val="1"/>
  <p:tag name="KSO_WM_UNIT_TEXT_FILL_FORE_SCHEMECOLOR_INDEX" val="14"/>
  <p:tag name="KSO_WM_UNIT_TEXT_FILL_TYPE" val="1"/>
</p:tagLst>
</file>

<file path=ppt/tags/tag8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69"/>
  <p:tag name="KSO_WM_UNIT_TYPE" val="m_h_f"/>
  <p:tag name="KSO_WM_UNIT_INDEX" val="1_4_1"/>
  <p:tag name="KSO_WM_UNIT_ID" val="diagram160269_4*m_h_f*1_4_1"/>
  <p:tag name="KSO_WM_UNIT_CLEAR" val="1"/>
  <p:tag name="KSO_WM_UNIT_LAYERLEVEL" val="1_1_1"/>
  <p:tag name="KSO_WM_UNIT_VALUE" val="48"/>
  <p:tag name="KSO_WM_UNIT_HIGHLIGHT" val="0"/>
  <p:tag name="KSO_WM_UNIT_COMPATIBLE" val="0"/>
  <p:tag name="KSO_WM_DIAGRAM_GROUP_CODE" val="m1-1"/>
  <p:tag name="KSO_WM_UNIT_PRESET_TEXT" val="LOREM IPSUM LOREM IPSUM LOREM IPSUM LOREM IPSUM LOREM IPSUM"/>
  <p:tag name="KSO_WM_UNIT_TEXT_FILL_FORE_SCHEMECOLOR_INDEX" val="13"/>
  <p:tag name="KSO_WM_UNIT_TEXT_FILL_TYPE" val="1"/>
</p:tagLst>
</file>

<file path=ppt/tags/tag8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69"/>
  <p:tag name="KSO_WM_UNIT_TYPE" val="m_h_a"/>
  <p:tag name="KSO_WM_UNIT_INDEX" val="1_3_1"/>
  <p:tag name="KSO_WM_UNIT_ID" val="diagram160269_4*m_h_a*1_3_1"/>
  <p:tag name="KSO_WM_UNIT_CLEAR" val="1"/>
  <p:tag name="KSO_WM_UNIT_LAYERLEVEL" val="1_1_1"/>
  <p:tag name="KSO_WM_UNIT_VALUE" val="25"/>
  <p:tag name="KSO_WM_UNIT_HIGHLIGHT" val="0"/>
  <p:tag name="KSO_WM_UNIT_COMPATIBLE" val="0"/>
  <p:tag name="KSO_WM_DIAGRAM_GROUP_CODE" val="m1-1"/>
  <p:tag name="KSO_WM_UNIT_PRESET_TEXT" val="LOREM"/>
  <p:tag name="KSO_WM_UNIT_FILL_FORE_SCHEMECOLOR_INDEX" val="5"/>
  <p:tag name="KSO_WM_UNIT_FILL_TYPE" val="1"/>
  <p:tag name="KSO_WM_UNIT_TEXT_FILL_FORE_SCHEMECOLOR_INDEX" val="14"/>
  <p:tag name="KSO_WM_UNIT_TEXT_FILL_TYPE" val="1"/>
</p:tagLst>
</file>

<file path=ppt/tags/tag8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69"/>
  <p:tag name="KSO_WM_UNIT_TYPE" val="m_h_f"/>
  <p:tag name="KSO_WM_UNIT_INDEX" val="1_3_1"/>
  <p:tag name="KSO_WM_UNIT_ID" val="diagram160269_4*m_h_f*1_3_1"/>
  <p:tag name="KSO_WM_UNIT_CLEAR" val="1"/>
  <p:tag name="KSO_WM_UNIT_LAYERLEVEL" val="1_1_1"/>
  <p:tag name="KSO_WM_UNIT_VALUE" val="48"/>
  <p:tag name="KSO_WM_UNIT_HIGHLIGHT" val="0"/>
  <p:tag name="KSO_WM_UNIT_COMPATIBLE" val="0"/>
  <p:tag name="KSO_WM_DIAGRAM_GROUP_CODE" val="m1-1"/>
  <p:tag name="KSO_WM_UNIT_PRESET_TEXT" val="LOREM IPSUM LOREM IPSUM LOREM IPSUM LOREM IPSUM LOREM IPSUM"/>
  <p:tag name="KSO_WM_UNIT_TEXT_FILL_FORE_SCHEMECOLOR_INDEX" val="13"/>
  <p:tag name="KSO_WM_UNIT_TEXT_FILL_TYPE" val="1"/>
</p:tagLst>
</file>

<file path=ppt/tags/tag8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69"/>
  <p:tag name="KSO_WM_UNIT_TYPE" val="m_h_a"/>
  <p:tag name="KSO_WM_UNIT_INDEX" val="1_2_1"/>
  <p:tag name="KSO_WM_UNIT_ID" val="diagram160269_4*m_h_a*1_2_1"/>
  <p:tag name="KSO_WM_UNIT_CLEAR" val="1"/>
  <p:tag name="KSO_WM_UNIT_LAYERLEVEL" val="1_1_1"/>
  <p:tag name="KSO_WM_UNIT_VALUE" val="25"/>
  <p:tag name="KSO_WM_UNIT_HIGHLIGHT" val="0"/>
  <p:tag name="KSO_WM_UNIT_COMPATIBLE" val="0"/>
  <p:tag name="KSO_WM_DIAGRAM_GROUP_CODE" val="m1-1"/>
  <p:tag name="KSO_WM_UNIT_PRESET_TEXT" val="LOREM"/>
  <p:tag name="KSO_WM_UNIT_FILL_FORE_SCHEMECOLOR_INDEX" val="5"/>
  <p:tag name="KSO_WM_UNIT_FILL_TYPE" val="1"/>
  <p:tag name="KSO_WM_UNIT_TEXT_FILL_FORE_SCHEMECOLOR_INDEX" val="14"/>
  <p:tag name="KSO_WM_UNIT_TEXT_FILL_TYPE" val="1"/>
</p:tagLst>
</file>

<file path=ppt/tags/tag8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69"/>
  <p:tag name="KSO_WM_UNIT_TYPE" val="m_h_f"/>
  <p:tag name="KSO_WM_UNIT_INDEX" val="1_2_1"/>
  <p:tag name="KSO_WM_UNIT_ID" val="diagram160269_4*m_h_f*1_2_1"/>
  <p:tag name="KSO_WM_UNIT_CLEAR" val="1"/>
  <p:tag name="KSO_WM_UNIT_LAYERLEVEL" val="1_1_1"/>
  <p:tag name="KSO_WM_UNIT_VALUE" val="48"/>
  <p:tag name="KSO_WM_UNIT_HIGHLIGHT" val="0"/>
  <p:tag name="KSO_WM_UNIT_COMPATIBLE" val="0"/>
  <p:tag name="KSO_WM_DIAGRAM_GROUP_CODE" val="m1-1"/>
  <p:tag name="KSO_WM_UNIT_PRESET_TEXT" val="LOREM IPSUM LOREM IPSUM LOREM IPSUM LOREM IPSUM LOREM IPSUM"/>
  <p:tag name="KSO_WM_UNIT_TEXT_FILL_FORE_SCHEMECOLOR_INDEX" val="13"/>
  <p:tag name="KSO_WM_UNIT_TEXT_FILL_TYPE" val="1"/>
</p:tagLst>
</file>

<file path=ppt/tags/tag8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69"/>
  <p:tag name="KSO_WM_UNIT_TYPE" val="m_h_f"/>
  <p:tag name="KSO_WM_UNIT_INDEX" val="1_1_1"/>
  <p:tag name="KSO_WM_UNIT_ID" val="diagram160269_4*m_h_f*1_1_1"/>
  <p:tag name="KSO_WM_UNIT_CLEAR" val="1"/>
  <p:tag name="KSO_WM_UNIT_LAYERLEVEL" val="1_1_1"/>
  <p:tag name="KSO_WM_UNIT_VALUE" val="48"/>
  <p:tag name="KSO_WM_UNIT_HIGHLIGHT" val="0"/>
  <p:tag name="KSO_WM_UNIT_COMPATIBLE" val="0"/>
  <p:tag name="KSO_WM_DIAGRAM_GROUP_CODE" val="m1-1"/>
  <p:tag name="KSO_WM_UNIT_PRESET_TEXT" val="LOREM IPSUM LOREM IPSUM LOREM IPSUM LOREM IPSUM LOREM IPSUM"/>
  <p:tag name="KSO_WM_UNIT_TEXT_FILL_FORE_SCHEMECOLOR_INDEX" val="13"/>
  <p:tag name="KSO_WM_UNIT_TEXT_FILL_TYPE" val="1"/>
</p:tagLst>
</file>

<file path=ppt/tags/tag8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69"/>
  <p:tag name="KSO_WM_UNIT_TYPE" val="m_h_a"/>
  <p:tag name="KSO_WM_UNIT_INDEX" val="1_1_1"/>
  <p:tag name="KSO_WM_UNIT_ID" val="diagram160269_4*m_h_a*1_1_1"/>
  <p:tag name="KSO_WM_UNIT_CLEAR" val="1"/>
  <p:tag name="KSO_WM_UNIT_LAYERLEVEL" val="1_1_1"/>
  <p:tag name="KSO_WM_UNIT_VALUE" val="25"/>
  <p:tag name="KSO_WM_UNIT_HIGHLIGHT" val="0"/>
  <p:tag name="KSO_WM_UNIT_COMPATIBLE" val="0"/>
  <p:tag name="KSO_WM_DIAGRAM_GROUP_CODE" val="m1-1"/>
  <p:tag name="KSO_WM_UNIT_PRESET_TEXT" val="LOREM"/>
  <p:tag name="KSO_WM_UNIT_FILL_FORE_SCHEMECOLOR_INDEX" val="5"/>
  <p:tag name="KSO_WM_UNIT_FILL_TYPE" val="1"/>
  <p:tag name="KSO_WM_UNIT_TEXT_FILL_FORE_SCHEMECOLOR_INDEX" val="14"/>
  <p:tag name="KSO_WM_UNIT_TEXT_FILL_TYPE" val="1"/>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7_2*l_h_i*1_1_2"/>
  <p:tag name="KSO_WM_TEMPLATE_CATEGORY" val="diagram"/>
  <p:tag name="KSO_WM_TEMPLATE_INDEX" val="7"/>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9.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SUBTYPE" val="a"/>
  <p:tag name="KSO_WM_UNIT_NOCLEAR" val="0"/>
  <p:tag name="KSO_WM_UNIT_HIGHLIGHT" val="0"/>
  <p:tag name="KSO_WM_UNIT_COMPATIBLE" val="0"/>
  <p:tag name="KSO_WM_UNIT_DIAGRAM_ISNUMVISUAL" val="0"/>
  <p:tag name="KSO_WM_UNIT_DIAGRAM_ISREFERUNIT" val="0"/>
  <p:tag name="KSO_WM_UNIT_PLACING_PICTURE_MD4" val="0"/>
  <p:tag name="KSO_WM_DIAGRAM_GROUP_CODE" val="l1-1"/>
  <p:tag name="KSO_WM_UNIT_TYPE" val="l_h_f"/>
  <p:tag name="KSO_WM_UNIT_INDEX" val="1_4_1"/>
  <p:tag name="KSO_WM_UNIT_ID" val="diagram20198924_3*l_h_f*1_4_1"/>
  <p:tag name="KSO_WM_TEMPLATE_CATEGORY" val="diagram"/>
  <p:tag name="KSO_WM_TEMPLATE_INDEX" val="20198924"/>
  <p:tag name="KSO_WM_UNIT_LAYERLEVEL" val="1_1_1"/>
  <p:tag name="KSO_WM_TAG_VERSION" val="1.0"/>
  <p:tag name="KSO_WM_BEAUTIFY_FLAG" val="#wm#"/>
  <p:tag name="KSO_WM_UNIT_PRESET_TEXT" val="单击此处添加文本具体内容，简明扼要的阐述您的观点。"/>
  <p:tag name="KSO_WM_UNIT_TEXT_FILL_FORE_SCHEMECOLOR_INDEX" val="14"/>
  <p:tag name="KSO_WM_UNIT_TEXT_FILL_TYPE" val="1"/>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7_2*l_h_i*1_1_1"/>
  <p:tag name="KSO_WM_TEMPLATE_CATEGORY" val="diagram"/>
  <p:tag name="KSO_WM_TEMPLATE_INDEX" val="7"/>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91.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
  <p:tag name="KSO_WM_UNIT_NOCLEAR" val="0"/>
  <p:tag name="KSO_WM_UNIT_VALUE" val="12"/>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7_2*l_h_f*1_1_1"/>
  <p:tag name="KSO_WM_TEMPLATE_CATEGORY" val="diagram"/>
  <p:tag name="KSO_WM_TEMPLATE_INDEX" val="7"/>
  <p:tag name="KSO_WM_UNIT_LAYERLEVEL" val="1_1_1"/>
  <p:tag name="KSO_WM_TAG_VERSION" val="1.0"/>
  <p:tag name="KSO_WM_BEAUTIFY_FLAG" val="#wm#"/>
  <p:tag name="KSO_WM_UNIT_TEXT_FILL_FORE_SCHEMECOLOR_INDEX" val="13"/>
  <p:tag name="KSO_WM_UNIT_TEXT_FILL_TYPE" val="1"/>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7_2*l_h_i*1_2_2"/>
  <p:tag name="KSO_WM_TEMPLATE_CATEGORY" val="diagram"/>
  <p:tag name="KSO_WM_TEMPLATE_INDEX" val="7"/>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7_2*l_h_i*1_2_1"/>
  <p:tag name="KSO_WM_TEMPLATE_CATEGORY" val="diagram"/>
  <p:tag name="KSO_WM_TEMPLATE_INDEX" val="7"/>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94.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7_2*l_h_f*1_2_1"/>
  <p:tag name="KSO_WM_TEMPLATE_CATEGORY" val="diagram"/>
  <p:tag name="KSO_WM_TEMPLATE_INDEX" val="7"/>
  <p:tag name="KSO_WM_UNIT_LAYERLEVEL" val="1_1_1"/>
  <p:tag name="KSO_WM_TAG_VERSION" val="1.0"/>
  <p:tag name="KSO_WM_BEAUTIFY_FLAG" val="#wm#"/>
  <p:tag name="KSO_WM_UNIT_TEXT_FILL_FORE_SCHEMECOLOR_INDEX" val="13"/>
  <p:tag name="KSO_WM_UNIT_TEXT_FILL_TYPE" val="1"/>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7_2*l_h_i*1_3_2"/>
  <p:tag name="KSO_WM_TEMPLATE_CATEGORY" val="diagram"/>
  <p:tag name="KSO_WM_TEMPLATE_INDEX" val="7"/>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7_2*l_h_i*1_3_1"/>
  <p:tag name="KSO_WM_TEMPLATE_CATEGORY" val="diagram"/>
  <p:tag name="KSO_WM_TEMPLATE_INDEX" val="7"/>
  <p:tag name="KSO_WM_UNIT_LAYERLEVEL" val="1_1_1"/>
  <p:tag name="KSO_WM_TAG_VERSION" val="1.0"/>
  <p:tag name="KSO_WM_BEAUTIFY_FLAG" val="#wm#"/>
  <p:tag name="KSO_WM_UNIT_FILL_FORE_SCHEMECOLOR_INDEX" val="7"/>
  <p:tag name="KSO_WM_UNIT_FILL_TYPE" val="1"/>
  <p:tag name="KSO_WM_UNIT_TEXT_FILL_FORE_SCHEMECOLOR_INDEX" val="14"/>
  <p:tag name="KSO_WM_UNIT_TEXT_FILL_TYPE" val="1"/>
</p:tagLst>
</file>

<file path=ppt/tags/tag97.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7_2*l_h_f*1_3_1"/>
  <p:tag name="KSO_WM_TEMPLATE_CATEGORY" val="diagram"/>
  <p:tag name="KSO_WM_TEMPLATE_INDEX" val="7"/>
  <p:tag name="KSO_WM_UNIT_LAYERLEVEL" val="1_1_1"/>
  <p:tag name="KSO_WM_TAG_VERSION" val="1.0"/>
  <p:tag name="KSO_WM_BEAUTIFY_FLAG" val="#wm#"/>
  <p:tag name="KSO_WM_UNIT_TEXT_FILL_FORE_SCHEMECOLOR_INDEX" val="13"/>
  <p:tag name="KSO_WM_UNIT_TEXT_FILL_TYPE" val="1"/>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7_2*l_h_i*1_1_2"/>
  <p:tag name="KSO_WM_TEMPLATE_CATEGORY" val="diagram"/>
  <p:tag name="KSO_WM_TEMPLATE_INDEX" val="7"/>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7_2*l_h_i*1_1_1"/>
  <p:tag name="KSO_WM_TEMPLATE_CATEGORY" val="diagram"/>
  <p:tag name="KSO_WM_TEMPLATE_INDEX" val="7"/>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TotalTime>
  <Words>3673</Words>
  <Application>Microsoft Office PowerPoint</Application>
  <PresentationFormat>Widescreen</PresentationFormat>
  <Paragraphs>456</Paragraphs>
  <Slides>50</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微软雅黑</vt:lpstr>
      <vt:lpstr>等线</vt:lpstr>
      <vt:lpstr>等线 Light</vt:lpstr>
      <vt:lpstr>Arial</vt:lpstr>
      <vt:lpstr>Calibri</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厉龑</dc:creator>
  <cp:lastModifiedBy>LIU YILING</cp:lastModifiedBy>
  <cp:revision>115</cp:revision>
  <dcterms:created xsi:type="dcterms:W3CDTF">2020-05-14T02:15:00Z</dcterms:created>
  <dcterms:modified xsi:type="dcterms:W3CDTF">2021-03-19T09:14:41Z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